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4"/>
  </p:notesMasterIdLst>
  <p:sldIdLst>
    <p:sldId id="266" r:id="rId2"/>
    <p:sldId id="312" r:id="rId3"/>
    <p:sldId id="283" r:id="rId4"/>
    <p:sldId id="301" r:id="rId5"/>
    <p:sldId id="300" r:id="rId6"/>
    <p:sldId id="321" r:id="rId7"/>
    <p:sldId id="326" r:id="rId8"/>
    <p:sldId id="313" r:id="rId9"/>
    <p:sldId id="322" r:id="rId10"/>
    <p:sldId id="323" r:id="rId11"/>
    <p:sldId id="327" r:id="rId12"/>
    <p:sldId id="325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תנועה לחופש המידע" initials="הלה" lastIdx="1" clrIdx="0">
    <p:extLst>
      <p:ext uri="{19B8F6BF-5375-455C-9EA6-DF929625EA0E}">
        <p15:presenceInfo xmlns:p15="http://schemas.microsoft.com/office/powerpoint/2012/main" userId="התנועה לחופש המידע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76538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8AE4-4BDE-45C8-9DBE-4FF04DD6308D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7D1999-724A-406A-896E-58543BD5E0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61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2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 מי המידע הזה? </a:t>
            </a:r>
            <a:r>
              <a:rPr lang="he-IL" b="1" dirty="0"/>
              <a:t>הרציונל</a:t>
            </a:r>
            <a:r>
              <a:rPr lang="he-IL" b="1" baseline="0" dirty="0"/>
              <a:t> הקנייני </a:t>
            </a:r>
            <a:r>
              <a:rPr lang="he-IL" baseline="0" dirty="0"/>
              <a:t>– המידע שייך לציבור והרשות היא הנאמן, </a:t>
            </a:r>
            <a:r>
              <a:rPr lang="he-IL" b="1" baseline="0" dirty="0"/>
              <a:t>הרציונל הדמוקרטי- </a:t>
            </a:r>
            <a:r>
              <a:rPr lang="he-IL" baseline="0" dirty="0"/>
              <a:t>השופט ברק בכהנא נ' רשות השידור – </a:t>
            </a:r>
            <a:r>
              <a:rPr lang="he-IL" altLang="en-US" dirty="0">
                <a:cs typeface="Narkisim" pitchFamily="34" charset="-79"/>
              </a:rPr>
              <a:t>"ללא מידע אין דעה, בלא דעה אין ביטוי, ללא ביטוי אין שכנוע, ללא שכנוע אין התמודדות ובאין התמודדות קיים חשש שהאמת לא תצא לאור"</a:t>
            </a:r>
            <a:r>
              <a:rPr lang="he-IL" altLang="en-US" baseline="0" dirty="0">
                <a:cs typeface="Narkisim" pitchFamily="34" charset="-79"/>
              </a:rPr>
              <a:t>. פיקוח בקרה ומניעת שחיתות – </a:t>
            </a:r>
            <a:r>
              <a:rPr lang="he-IL" altLang="en-US" baseline="0" dirty="0" err="1">
                <a:cs typeface="Narkisim" pitchFamily="34" charset="-79"/>
              </a:rPr>
              <a:t>ברנדייס</a:t>
            </a:r>
            <a:r>
              <a:rPr lang="he-IL" altLang="en-US" baseline="0" dirty="0">
                <a:cs typeface="Narkisim" pitchFamily="34" charset="-79"/>
              </a:rPr>
              <a:t> – אור השמש הוא המחטא הטוב ביותר ואור המנורה השוטר הטוב ביותר. </a:t>
            </a:r>
          </a:p>
          <a:p>
            <a:r>
              <a:rPr lang="he-IL" baseline="0" dirty="0">
                <a:cs typeface="Narkisim" pitchFamily="34" charset="-79"/>
              </a:rPr>
              <a:t>מה זה מצריך מעיתונאי – חשיבה קדימה, בדגש על </a:t>
            </a:r>
            <a:r>
              <a:rPr lang="he-IL" b="1" baseline="0" dirty="0">
                <a:cs typeface="Narkisim" pitchFamily="34" charset="-79"/>
              </a:rPr>
              <a:t>חשיבה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46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9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8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לכל אחד מכם</a:t>
            </a:r>
            <a:r>
              <a:rPr lang="he-IL" baseline="0" dirty="0"/>
              <a:t> אני מניחה שיש תחום שהוא אחראי עליו או תחום קרוב לליבו – מודעות לשימוש בכלים של חופש מידע מצריכה תכנון מוקדם וראייה קדימה – נושאים שתרצו להתעסק איתם השנה ואיך מידע מהרשויות יכול להועיל, לעבות והוסיף על הסיפור. הסוד הוא ביכולת לקחת מידע גולמי ולהפוך אותו לסיפור. 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>
                <a:solidFill>
                  <a:prstClr val="black"/>
                </a:solidFill>
              </a:rPr>
              <a:pPr/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90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96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07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68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739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747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00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29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0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1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3E9F-CCFC-45CB-A40A-BD1B94482F19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87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tuteforgovernment.org.uk/explainers/freedom-of-information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cfoi.org.uk/pdf/foi_guide.pdf" TargetMode="External"/><Relationship Id="rId12" Type="http://schemas.openxmlformats.org/officeDocument/2006/relationships/hyperlink" Target="https://covidtracker.threesixtygiving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ronavirus.data.gov.uk/" TargetMode="External"/><Relationship Id="rId11" Type="http://schemas.openxmlformats.org/officeDocument/2006/relationships/hyperlink" Target="https://www.theguardian.com/world/2020/may/15/firms-given-1bn-of-state-contracts-without-tender-in-covid-19-crisis" TargetMode="External"/><Relationship Id="rId5" Type="http://schemas.openxmlformats.org/officeDocument/2006/relationships/hyperlink" Target="https://www.gov.uk/government/publications/scientific-advisory-group-for-emergencies-sage-coronavirus-covid-19-response-membership/list-of-participants-of-sage-and-related-sub-groups" TargetMode="External"/><Relationship Id="rId10" Type="http://schemas.openxmlformats.org/officeDocument/2006/relationships/hyperlink" Target="https://www.theguardian.com/world/2020/apr/27/uk-to-name-scientific-advisers-on-emergency-coronavirus-group-sage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theguardian.com/law/2020/may/16/government-legal-action-refusal-to-publish-sage-minutes-lockdow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390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746532-362D-7141-B026-8A2D6FABA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641999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8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3F251DB-D557-4200-AD84-B9DF7FC41E99}"/>
              </a:ext>
            </a:extLst>
          </p:cNvPr>
          <p:cNvSpPr/>
          <p:nvPr/>
        </p:nvSpPr>
        <p:spPr>
          <a:xfrm>
            <a:off x="1475656" y="476672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/>
              <a:t>שקיפות ממקור לא </a:t>
            </a:r>
            <a:r>
              <a:rPr lang="he-IL" sz="4400" dirty="0" err="1"/>
              <a:t>טריוואלי</a:t>
            </a:r>
            <a:endParaRPr lang="he-IL" sz="4400" dirty="0"/>
          </a:p>
          <a:p>
            <a:pPr algn="ctr"/>
            <a:endParaRPr lang="he-IL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687C4-1BCA-A749-A3D2-421167114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81" y="1340768"/>
            <a:ext cx="6669156" cy="47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3F251DB-D557-4200-AD84-B9DF7FC41E99}"/>
              </a:ext>
            </a:extLst>
          </p:cNvPr>
          <p:cNvSpPr/>
          <p:nvPr/>
        </p:nvSpPr>
        <p:spPr>
          <a:xfrm>
            <a:off x="1475656" y="476672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/>
              <a:t>מקורות </a:t>
            </a:r>
          </a:p>
          <a:p>
            <a:pPr algn="ctr"/>
            <a:endParaRPr lang="he-IL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40668-E67F-554F-A148-3A88815D0C7C}"/>
              </a:ext>
            </a:extLst>
          </p:cNvPr>
          <p:cNvSpPr txBox="1"/>
          <p:nvPr/>
        </p:nvSpPr>
        <p:spPr>
          <a:xfrm>
            <a:off x="1468489" y="1199947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Tx/>
              <a:buChar char="-"/>
            </a:pPr>
            <a:endParaRPr lang="he-IL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5"/>
              </a:rPr>
              <a:t>https://www.gov.uk/government/publications/scientific-advisory-group-for-emergencies-sage-coronavirus-covid-19-response-membership/list-of-participants-of-sage-and-related-sub-groups</a:t>
            </a:r>
            <a:endParaRPr lang="en-GB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6"/>
              </a:rPr>
              <a:t>https://coronavirus.data.gov.uk/</a:t>
            </a:r>
            <a:endParaRPr lang="he-IL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7"/>
              </a:rPr>
              <a:t>https://www.cfoi.org.uk/pdf/foi_guide.pdf</a:t>
            </a:r>
            <a:endParaRPr lang="he-IL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8"/>
              </a:rPr>
              <a:t>https://www.instituteforgovernment.org.uk/explainers/freedom-of-information</a:t>
            </a:r>
            <a:endParaRPr lang="he-IL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9"/>
              </a:rPr>
              <a:t>https://www.theguardian.com/law/2020/may/16/government-legal-action-refusal-to-publish-sage-minutes-lockdown</a:t>
            </a:r>
            <a:endParaRPr lang="he-IL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10"/>
              </a:rPr>
              <a:t>https://www.theguardian.com/world/2020/apr/27/uk-to-name-scientific-advisers-on-emergency-coronavirus-group-sage </a:t>
            </a:r>
            <a:r>
              <a:rPr lang="en-GB" dirty="0">
                <a:hlinkClick r:id="rId11"/>
              </a:rPr>
              <a:t>https://www.theguardian.com/world/2020/may/15/firms-given-1bn-of-state-contracts-without-tender-in-covid-19-crisis</a:t>
            </a:r>
            <a:endParaRPr lang="he-IL" dirty="0"/>
          </a:p>
          <a:p>
            <a:pPr marL="285750" indent="-285750" algn="l" rtl="0">
              <a:buFontTx/>
              <a:buChar char="-"/>
            </a:pPr>
            <a:r>
              <a:rPr lang="en-GB" dirty="0">
                <a:hlinkClick r:id="rId12"/>
              </a:rPr>
              <a:t>https://covidtracker.threesixtygiving.org</a:t>
            </a:r>
            <a:r>
              <a:rPr lang="en-GB">
                <a:hlinkClick r:id="rId1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4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-22196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23" y="5728710"/>
            <a:ext cx="1281824" cy="1162353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4B667BA-598B-499E-A86E-133DD44F86D3}"/>
              </a:ext>
            </a:extLst>
          </p:cNvPr>
          <p:cNvCxnSpPr>
            <a:cxnSpLocks/>
          </p:cNvCxnSpPr>
          <p:nvPr/>
        </p:nvCxnSpPr>
        <p:spPr>
          <a:xfrm>
            <a:off x="1187624" y="3833664"/>
            <a:ext cx="7794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67AE530-7DEC-43D5-A045-E87B070ED218}"/>
              </a:ext>
            </a:extLst>
          </p:cNvPr>
          <p:cNvCxnSpPr/>
          <p:nvPr/>
        </p:nvCxnSpPr>
        <p:spPr>
          <a:xfrm flipV="1">
            <a:off x="8478525" y="268153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24DEDBA2-18B1-4857-94DF-282DA1D5E073}"/>
              </a:ext>
            </a:extLst>
          </p:cNvPr>
          <p:cNvCxnSpPr/>
          <p:nvPr/>
        </p:nvCxnSpPr>
        <p:spPr>
          <a:xfrm flipV="1">
            <a:off x="7236296" y="239350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85766CCD-559F-40D1-B751-501A3A3D96F8}"/>
              </a:ext>
            </a:extLst>
          </p:cNvPr>
          <p:cNvCxnSpPr/>
          <p:nvPr/>
        </p:nvCxnSpPr>
        <p:spPr>
          <a:xfrm flipV="1">
            <a:off x="5382181" y="268153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8D4BC2EF-4D40-430B-AD95-13D366CBC4EB}"/>
              </a:ext>
            </a:extLst>
          </p:cNvPr>
          <p:cNvCxnSpPr/>
          <p:nvPr/>
        </p:nvCxnSpPr>
        <p:spPr>
          <a:xfrm>
            <a:off x="6097944" y="383366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CB7A979C-BBED-4210-85F4-51C27F3D707B}"/>
              </a:ext>
            </a:extLst>
          </p:cNvPr>
          <p:cNvCxnSpPr>
            <a:cxnSpLocks/>
          </p:cNvCxnSpPr>
          <p:nvPr/>
        </p:nvCxnSpPr>
        <p:spPr>
          <a:xfrm flipH="1">
            <a:off x="3965645" y="3257600"/>
            <a:ext cx="21620" cy="608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CDBBADC6-9B84-4818-85BD-0990803A6A59}"/>
              </a:ext>
            </a:extLst>
          </p:cNvPr>
          <p:cNvCxnSpPr/>
          <p:nvPr/>
        </p:nvCxnSpPr>
        <p:spPr>
          <a:xfrm flipV="1">
            <a:off x="7872328" y="383366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6B1A54-2200-4E30-80EF-EBFC0D221A4A}"/>
              </a:ext>
            </a:extLst>
          </p:cNvPr>
          <p:cNvSpPr txBox="1"/>
          <p:nvPr/>
        </p:nvSpPr>
        <p:spPr>
          <a:xfrm>
            <a:off x="2940213" y="2437636"/>
            <a:ext cx="205086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2011</a:t>
            </a:r>
            <a:r>
              <a:rPr lang="he-IL" sz="1400" dirty="0"/>
              <a:t> ייסוד ה </a:t>
            </a:r>
            <a:r>
              <a:rPr lang="en-US" sz="1400" dirty="0"/>
              <a:t>Government Digital Services</a:t>
            </a:r>
            <a:endParaRPr lang="he-IL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F540C9-B963-462A-ADD8-061BDBB7A542}"/>
              </a:ext>
            </a:extLst>
          </p:cNvPr>
          <p:cNvSpPr txBox="1"/>
          <p:nvPr/>
        </p:nvSpPr>
        <p:spPr>
          <a:xfrm>
            <a:off x="4666416" y="1908986"/>
            <a:ext cx="15617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2008  </a:t>
            </a:r>
            <a:r>
              <a:rPr lang="he-IL" sz="1400" dirty="0"/>
              <a:t> </a:t>
            </a:r>
            <a:r>
              <a:rPr lang="en-US" sz="1400" dirty="0" err="1"/>
              <a:t>WhatDoTheyKnow</a:t>
            </a:r>
            <a:r>
              <a:rPr lang="en-US" sz="1400" dirty="0"/>
              <a:t> </a:t>
            </a:r>
            <a:r>
              <a:rPr lang="he-IL" sz="1400" dirty="0"/>
              <a:t> מושקת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E0851E-7F14-4703-B6A6-8BED4B7176BE}"/>
              </a:ext>
            </a:extLst>
          </p:cNvPr>
          <p:cNvSpPr txBox="1"/>
          <p:nvPr/>
        </p:nvSpPr>
        <p:spPr>
          <a:xfrm>
            <a:off x="3182303" y="5321169"/>
            <a:ext cx="14315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2011 </a:t>
            </a:r>
            <a:r>
              <a:rPr lang="he-IL" sz="1400" dirty="0"/>
              <a:t> ייסוד </a:t>
            </a:r>
            <a:r>
              <a:rPr lang="en-US" sz="1400" dirty="0"/>
              <a:t>Open Government Partnership</a:t>
            </a:r>
            <a:endParaRPr lang="he-IL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6D490-F698-43EB-8D8D-E91F300A24DF}"/>
              </a:ext>
            </a:extLst>
          </p:cNvPr>
          <p:cNvSpPr txBox="1"/>
          <p:nvPr/>
        </p:nvSpPr>
        <p:spPr>
          <a:xfrm>
            <a:off x="5382180" y="5171994"/>
            <a:ext cx="143152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2005 יישום חוק חופש המידע וחוק הגנת המידע</a:t>
            </a: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623AB38-3E27-45FE-AD8D-A135E00022E3}"/>
              </a:ext>
            </a:extLst>
          </p:cNvPr>
          <p:cNvCxnSpPr/>
          <p:nvPr/>
        </p:nvCxnSpPr>
        <p:spPr>
          <a:xfrm>
            <a:off x="2355323" y="2537520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ABF8A6-F875-4C94-B33F-48F57874B5AC}"/>
              </a:ext>
            </a:extLst>
          </p:cNvPr>
          <p:cNvSpPr txBox="1"/>
          <p:nvPr/>
        </p:nvSpPr>
        <p:spPr>
          <a:xfrm>
            <a:off x="6432399" y="1816653"/>
            <a:ext cx="15361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2002 חוק חופש המידע הסקוטי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960CF-7F34-4D8C-8D3D-CBC2A7951D0F}"/>
              </a:ext>
            </a:extLst>
          </p:cNvPr>
          <p:cNvSpPr txBox="1"/>
          <p:nvPr/>
        </p:nvSpPr>
        <p:spPr>
          <a:xfrm>
            <a:off x="7095855" y="5012214"/>
            <a:ext cx="15361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2000 חוק חופש המידע האנגלי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EB0F29-72CF-4231-B56E-99EE9DCB7FDA}"/>
              </a:ext>
            </a:extLst>
          </p:cNvPr>
          <p:cNvSpPr txBox="1"/>
          <p:nvPr/>
        </p:nvSpPr>
        <p:spPr>
          <a:xfrm>
            <a:off x="7702668" y="1963403"/>
            <a:ext cx="155171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1997 – חוק חופש המידע בקמפיין של הלייבור </a:t>
            </a:r>
          </a:p>
        </p:txBody>
      </p:sp>
      <p:sp>
        <p:nvSpPr>
          <p:cNvPr id="23" name="מלבן 1">
            <a:extLst>
              <a:ext uri="{FF2B5EF4-FFF2-40B4-BE49-F238E27FC236}">
                <a16:creationId xmlns:a16="http://schemas.microsoft.com/office/drawing/2014/main" id="{AB54640D-B233-7840-8587-73F5BAF1C4C4}"/>
              </a:ext>
            </a:extLst>
          </p:cNvPr>
          <p:cNvSpPr/>
          <p:nvPr/>
        </p:nvSpPr>
        <p:spPr>
          <a:xfrm>
            <a:off x="1331640" y="77804"/>
            <a:ext cx="7322590" cy="1106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אנגליה – ציר זמן שקיפות </a:t>
            </a:r>
          </a:p>
        </p:txBody>
      </p:sp>
      <p:cxnSp>
        <p:nvCxnSpPr>
          <p:cNvPr id="28" name="מחבר ישר 17">
            <a:extLst>
              <a:ext uri="{FF2B5EF4-FFF2-40B4-BE49-F238E27FC236}">
                <a16:creationId xmlns:a16="http://schemas.microsoft.com/office/drawing/2014/main" id="{4B738897-1E55-CD49-A211-88385682E91A}"/>
              </a:ext>
            </a:extLst>
          </p:cNvPr>
          <p:cNvCxnSpPr/>
          <p:nvPr/>
        </p:nvCxnSpPr>
        <p:spPr>
          <a:xfrm>
            <a:off x="3965645" y="383366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1">
            <a:extLst>
              <a:ext uri="{FF2B5EF4-FFF2-40B4-BE49-F238E27FC236}">
                <a16:creationId xmlns:a16="http://schemas.microsoft.com/office/drawing/2014/main" id="{A2B5FF01-CEAB-C348-A432-05B9FA9BE400}"/>
              </a:ext>
            </a:extLst>
          </p:cNvPr>
          <p:cNvSpPr/>
          <p:nvPr/>
        </p:nvSpPr>
        <p:spPr>
          <a:xfrm>
            <a:off x="1403648" y="116632"/>
            <a:ext cx="77048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אנגליה – ציר זמן שקיפות </a:t>
            </a:r>
          </a:p>
        </p:txBody>
      </p:sp>
      <p:sp>
        <p:nvSpPr>
          <p:cNvPr id="38" name="מלבן 1">
            <a:extLst>
              <a:ext uri="{FF2B5EF4-FFF2-40B4-BE49-F238E27FC236}">
                <a16:creationId xmlns:a16="http://schemas.microsoft.com/office/drawing/2014/main" id="{3EC96298-ACD4-5944-8B72-4A722ED9B483}"/>
              </a:ext>
            </a:extLst>
          </p:cNvPr>
          <p:cNvSpPr/>
          <p:nvPr/>
        </p:nvSpPr>
        <p:spPr>
          <a:xfrm>
            <a:off x="1281786" y="229095"/>
            <a:ext cx="77048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אנגליה – ציר זמן שקיפות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B39B4-1DE4-9648-AD15-E4AF0E748C0D}"/>
              </a:ext>
            </a:extLst>
          </p:cNvPr>
          <p:cNvSpPr txBox="1"/>
          <p:nvPr/>
        </p:nvSpPr>
        <p:spPr>
          <a:xfrm>
            <a:off x="1387187" y="1820325"/>
            <a:ext cx="20508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2013</a:t>
            </a:r>
            <a:r>
              <a:rPr lang="he-IL" sz="1400" dirty="0"/>
              <a:t> G8</a:t>
            </a:r>
            <a:br>
              <a:rPr lang="en-US" sz="1400" dirty="0"/>
            </a:br>
            <a:r>
              <a:rPr lang="en-US" sz="1400" dirty="0"/>
              <a:t>Open By Default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30513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3"/>
          <a:stretch/>
        </p:blipFill>
        <p:spPr>
          <a:xfrm>
            <a:off x="0" y="0"/>
            <a:ext cx="1155560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FCB272-BF08-6045-B7CA-F146B60F3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7344809" cy="34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2"/>
          <a:stretch/>
        </p:blipFill>
        <p:spPr>
          <a:xfrm>
            <a:off x="0" y="0"/>
            <a:ext cx="1115367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sp>
        <p:nvSpPr>
          <p:cNvPr id="39" name="מלבן 1">
            <a:extLst>
              <a:ext uri="{FF2B5EF4-FFF2-40B4-BE49-F238E27FC236}">
                <a16:creationId xmlns:a16="http://schemas.microsoft.com/office/drawing/2014/main" id="{5CC2F79F-E175-F946-B363-34CC830A75DB}"/>
              </a:ext>
            </a:extLst>
          </p:cNvPr>
          <p:cNvSpPr/>
          <p:nvPr/>
        </p:nvSpPr>
        <p:spPr>
          <a:xfrm>
            <a:off x="1281786" y="229095"/>
            <a:ext cx="77048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אנגליה בימי הקורונה – השחקנים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19AE044-013E-FD44-B897-5C98D023F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33" y="1525239"/>
            <a:ext cx="1276133" cy="12910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17758F7-DDB6-894C-ABA0-8C9C77C5A4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43" y="5186328"/>
            <a:ext cx="1237872" cy="12378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DE5BD1-4625-3F45-B3CF-72522EE3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33" y="3236663"/>
            <a:ext cx="1600075" cy="9000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FD1F99-E73C-DA49-8685-A0403E8C5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30" y="5278569"/>
            <a:ext cx="2606323" cy="10533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951BB3E-FDF6-0844-8661-916DC5FEEF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33" y="1533696"/>
            <a:ext cx="2353162" cy="13223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03C005-A0B5-1F43-88E5-541D8A91C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64" y="1533695"/>
            <a:ext cx="1269436" cy="128256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661A2AD-5B4B-C644-A172-0421E69593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57" y="3838326"/>
            <a:ext cx="4232826" cy="88681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BF01AF7-0254-E64D-98AA-885B2EE39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538580"/>
            <a:ext cx="958258" cy="1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2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3F251DB-D557-4200-AD84-B9DF7FC41E99}"/>
              </a:ext>
            </a:extLst>
          </p:cNvPr>
          <p:cNvSpPr/>
          <p:nvPr/>
        </p:nvSpPr>
        <p:spPr>
          <a:xfrm>
            <a:off x="1475656" y="476672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/>
              <a:t>איזה מידע מפורסם באופן יזום בימי הקורונה:</a:t>
            </a:r>
          </a:p>
          <a:p>
            <a:pPr algn="ctr"/>
            <a:endParaRPr lang="he-IL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40668-E67F-554F-A148-3A88815D0C7C}"/>
              </a:ext>
            </a:extLst>
          </p:cNvPr>
          <p:cNvSpPr txBox="1"/>
          <p:nvPr/>
        </p:nvSpPr>
        <p:spPr>
          <a:xfrm>
            <a:off x="1979712" y="2348880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e-IL" dirty="0"/>
              <a:t>כל מצגות הדוח היומי של משרד ראש הממשלה הבריטי כולל: </a:t>
            </a:r>
          </a:p>
          <a:p>
            <a:pPr marL="742950" lvl="1" indent="-285750">
              <a:buFontTx/>
              <a:buChar char="-"/>
            </a:pPr>
            <a:r>
              <a:rPr lang="he-IL" dirty="0"/>
              <a:t>דוח מוביליות</a:t>
            </a:r>
          </a:p>
          <a:p>
            <a:pPr marL="742950" lvl="1" indent="-285750">
              <a:buFontTx/>
              <a:buChar char="-"/>
            </a:pPr>
            <a:r>
              <a:rPr lang="he-IL" dirty="0"/>
              <a:t>דוח נדבקים ובדיקות</a:t>
            </a:r>
          </a:p>
          <a:p>
            <a:pPr marL="742950" lvl="1" indent="-285750">
              <a:buFontTx/>
              <a:buChar char="-"/>
            </a:pPr>
            <a:r>
              <a:rPr lang="he-IL" dirty="0"/>
              <a:t>דוח מתים</a:t>
            </a:r>
            <a:endParaRPr lang="en-US" dirty="0"/>
          </a:p>
          <a:p>
            <a:br>
              <a:rPr lang="en-US" dirty="0"/>
            </a:br>
            <a:r>
              <a:rPr lang="en-US" dirty="0"/>
              <a:t> - </a:t>
            </a:r>
            <a:r>
              <a:rPr lang="he-IL" dirty="0"/>
              <a:t>מידע מהלשכה לסטטיסטיקה הבריטית על מספר מתים בכל המסגרות </a:t>
            </a:r>
          </a:p>
          <a:p>
            <a:pPr marL="285750" indent="-285750">
              <a:buFontTx/>
              <a:buChar char="-"/>
            </a:pPr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מידע מ- </a:t>
            </a:r>
            <a:r>
              <a:rPr lang="en-US" dirty="0"/>
              <a:t>Public Health England</a:t>
            </a:r>
            <a:r>
              <a:rPr lang="he-IL" dirty="0"/>
              <a:t> על מספר מאושפזים, נדבקים ומתים לפי רשויות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he-IL" dirty="0"/>
              <a:t>מחקרים שעל פיהן הוועדה המחקרית המייעצת מקבלת החלטות 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he-IL" b="1" u="sng" dirty="0"/>
              <a:t>מידע טבלאי תמיד מפורסם באקסל או פורמט קריא מכונה אחר</a:t>
            </a:r>
          </a:p>
          <a:p>
            <a:endParaRPr lang="he-IL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0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3F251DB-D557-4200-AD84-B9DF7FC41E99}"/>
              </a:ext>
            </a:extLst>
          </p:cNvPr>
          <p:cNvSpPr/>
          <p:nvPr/>
        </p:nvSpPr>
        <p:spPr>
          <a:xfrm>
            <a:off x="1475656" y="476672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/>
              <a:t>איזה מידע לא מפורסם בימי הקורונה:</a:t>
            </a:r>
          </a:p>
          <a:p>
            <a:pPr algn="ctr"/>
            <a:endParaRPr lang="he-IL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40668-E67F-554F-A148-3A88815D0C7C}"/>
              </a:ext>
            </a:extLst>
          </p:cNvPr>
          <p:cNvSpPr txBox="1"/>
          <p:nvPr/>
        </p:nvSpPr>
        <p:spPr>
          <a:xfrm>
            <a:off x="1865058" y="2228671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e-IL" dirty="0"/>
              <a:t>התקשרויות של הממשלה עם ספקים בימי </a:t>
            </a:r>
            <a:r>
              <a:rPr lang="he-IL" dirty="0" err="1"/>
              <a:t>הקורנה</a:t>
            </a:r>
            <a:r>
              <a:rPr lang="he-IL" dirty="0"/>
              <a:t>, מה שנקרא בשפה העולמית OPEN CONTRACTING</a:t>
            </a:r>
            <a:endParaRPr lang="en-US" dirty="0"/>
          </a:p>
          <a:p>
            <a:pPr marL="285750" indent="-285750">
              <a:buFontTx/>
              <a:buChar char="-"/>
            </a:pPr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פרוטוקולים של הועדה המחקרית המייעצת</a:t>
            </a:r>
            <a:r>
              <a:rPr lang="en-US" dirty="0"/>
              <a:t> </a:t>
            </a:r>
            <a:r>
              <a:rPr lang="he-IL" dirty="0"/>
              <a:t>. בהתחלה גם לא פורסמו שמות החברים בוועדה וכעת שמות *רוב* חברי הועדה מפורסמים </a:t>
            </a:r>
            <a:endParaRPr lang="en-US" dirty="0"/>
          </a:p>
          <a:p>
            <a:pPr marL="285750" indent="-285750">
              <a:buFontTx/>
              <a:buChar char="-"/>
            </a:pPr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מידע פרטני על אשפוזים  ברמת בית החולים (יש מידע כזה על מוות)</a:t>
            </a:r>
          </a:p>
          <a:p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מידע על ציוד מגן - כמה נקנים, מאיפה ואיך מחולקים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6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3F251DB-D557-4200-AD84-B9DF7FC41E99}"/>
              </a:ext>
            </a:extLst>
          </p:cNvPr>
          <p:cNvSpPr/>
          <p:nvPr/>
        </p:nvSpPr>
        <p:spPr>
          <a:xfrm>
            <a:off x="1475656" y="476672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/>
              <a:t>מסקנות </a:t>
            </a:r>
          </a:p>
          <a:p>
            <a:pPr algn="ctr"/>
            <a:endParaRPr lang="he-IL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40668-E67F-554F-A148-3A88815D0C7C}"/>
              </a:ext>
            </a:extLst>
          </p:cNvPr>
          <p:cNvSpPr txBox="1"/>
          <p:nvPr/>
        </p:nvSpPr>
        <p:spPr>
          <a:xfrm>
            <a:off x="2195736" y="1720840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e-IL" dirty="0"/>
              <a:t>המידע שהממשלה מפרסמת ממשיך להשתנות ככל שהמגיפה מתקדמת</a:t>
            </a:r>
            <a:br>
              <a:rPr lang="en-US" dirty="0"/>
            </a:br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אנחנו רואים שלחץ תקשורתי עוזר לגרום לממשלה לשחרר מידע כדי לייצר הון פוליטי </a:t>
            </a:r>
            <a:br>
              <a:rPr lang="en-US" dirty="0"/>
            </a:br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על אף שיש המון כאוס כרגע בממשלה הבריטית, נראה שהיא כן מנסה לפרסם עם המידע את התיאוריה מאחורי וכיצד הוא נאסף. </a:t>
            </a:r>
          </a:p>
          <a:p>
            <a:pPr marL="285750" indent="-285750">
              <a:buFontTx/>
              <a:buChar char="-"/>
            </a:pPr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יש רושם כי הרבה מההחלטות נרשמות כאילו הן התקבלו על ידי המועצה המדעית, אך נראה שזה כדי שהממשלה תוכל למצוא שעיר לעזאזל אם ההחלטות הממשלה לא נכונות. </a:t>
            </a:r>
          </a:p>
        </p:txBody>
      </p:sp>
    </p:spTree>
    <p:extLst>
      <p:ext uri="{BB962C8B-B14F-4D97-AF65-F5344CB8AC3E}">
        <p14:creationId xmlns:p14="http://schemas.microsoft.com/office/powerpoint/2010/main" val="408592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E9FBD-B1D3-3846-88BA-44BFB5BC5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7218779" cy="35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22"/>
          <a:stretch/>
        </p:blipFill>
        <p:spPr>
          <a:xfrm>
            <a:off x="1" y="0"/>
            <a:ext cx="109527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21" y="5805264"/>
            <a:ext cx="1281824" cy="1162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3DB12-4A00-184A-91B8-83E0B2FE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9481"/>
            <a:ext cx="3376617" cy="30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600F3-945A-8243-8B56-EE51DD9D9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73" y="3429000"/>
            <a:ext cx="5246062" cy="1263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0F1BBF-38C5-C448-B814-6C0C79812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69" y="4797152"/>
            <a:ext cx="5246062" cy="13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64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978</Words>
  <Application>Microsoft Office PowerPoint</Application>
  <PresentationFormat>‫הצגה על המסך (4:3)</PresentationFormat>
  <Paragraphs>70</Paragraphs>
  <Slides>12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5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נירית בלייר</dc:creator>
  <cp:lastModifiedBy>רחלי חולתא אדרי</cp:lastModifiedBy>
  <cp:revision>78</cp:revision>
  <dcterms:created xsi:type="dcterms:W3CDTF">2016-09-20T07:30:00Z</dcterms:created>
  <dcterms:modified xsi:type="dcterms:W3CDTF">2020-05-19T10:01:43Z</dcterms:modified>
</cp:coreProperties>
</file>