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8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26"/>
  </p:notesMasterIdLst>
  <p:sldIdLst>
    <p:sldId id="266" r:id="rId2"/>
    <p:sldId id="301" r:id="rId3"/>
    <p:sldId id="326" r:id="rId4"/>
    <p:sldId id="320" r:id="rId5"/>
    <p:sldId id="315" r:id="rId6"/>
    <p:sldId id="321" r:id="rId7"/>
    <p:sldId id="336" r:id="rId8"/>
    <p:sldId id="298" r:id="rId9"/>
    <p:sldId id="345" r:id="rId10"/>
    <p:sldId id="325" r:id="rId11"/>
    <p:sldId id="327" r:id="rId12"/>
    <p:sldId id="339" r:id="rId13"/>
    <p:sldId id="323" r:id="rId14"/>
    <p:sldId id="335" r:id="rId15"/>
    <p:sldId id="344" r:id="rId16"/>
    <p:sldId id="346" r:id="rId17"/>
    <p:sldId id="337" r:id="rId18"/>
    <p:sldId id="338" r:id="rId19"/>
    <p:sldId id="342" r:id="rId20"/>
    <p:sldId id="340" r:id="rId21"/>
    <p:sldId id="341" r:id="rId22"/>
    <p:sldId id="343" r:id="rId23"/>
    <p:sldId id="347" r:id="rId24"/>
    <p:sldId id="324" r:id="rId2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התנועה לחופש המידע" initials="הלה" lastIdx="1" clrIdx="0">
    <p:extLst>
      <p:ext uri="{19B8F6BF-5375-455C-9EA6-DF929625EA0E}">
        <p15:presenceInfo xmlns:p15="http://schemas.microsoft.com/office/powerpoint/2012/main" userId="התנועה לחופש המידע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CA1A1F-5AAF-4A23-9A2B-54084AFCE273}" v="22" dt="2020-05-18T06:24:12.6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83" autoAdjust="0"/>
    <p:restoredTop sz="88732" autoAdjust="0"/>
  </p:normalViewPr>
  <p:slideViewPr>
    <p:cSldViewPr>
      <p:cViewPr varScale="1">
        <p:scale>
          <a:sx n="59" d="100"/>
          <a:sy n="59" d="100"/>
        </p:scale>
        <p:origin x="150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6T19:41:55.4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38,'4589'0,"-4548"-2,-1-2,17-4,-15 1,1 3,11 1,1626 2,-762 3,-871-7,-30-1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6T19:42:25.7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0 109,'6578'0,"-6495"-4,0-4,24-7,-19 3,84-2,-121 10,0-1,48-13,-43 7,1 3,10 1,381 5,-222 5,3267-3,-3419 3,33 6,52 4,21-14,-71 0,80 9,-52 15,-92-14,1-1,31 0,164-6,-104-3,54 10,281 29,-366-29,65 5,39-6,1012-8,-1200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6T19:42:32.4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0 215,'2'-2,"-1"1,1-1,-1 1,1 0,0 0,0 0,-1 0,1 0,0 0,0 0,0 1,0-1,0 0,0 1,0 0,0 0,0-1,1 1,-1 1,2-2,91-9,1 5,-1 4,4 4,31-1,83 0,301-4,-433-4,62-13,-50 5,10 4,580 3,-369 11,-200-3,-27 1,0-3,0-4,61-13,-21-5,0 6,2 5,64 4,1344 10,-1475-5,1-3,53-13,-48 8,1 2,15 2,664 6,-354 4,3889-3,-4186 3,17 7,-17-1,24-4,-52-5,-1 3,42 9,50 10,35-5,-150-13,0 3,-1 2,31 11,-37-9,0-2,0-2,1-1,0-1,14-2,2095-8,-1212 7,-1042 21,-51-16,-58-9,46 0,119-1,0-1,-2-3,1 0,-46 1,68 6,4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6T19:42:45.566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0 217,'769'0,"-751"-2,0 0,1-1,-1-1,0 0,16-7,-12 3,0 2,1 1,18-2,69 1,68 7,-86 1,-1-4,69-10,-48 2,-1 4,91 9,-40 0,-57-7,15-6,-14 0,5 6,864 5,-4367-1,3387 0,0 0,1 0,-1 0,0-1,0 1,1-1,-1-1,1 1,-1 0,1-1,-1 0,1 0,0 0,0-1,0 1,0-1,0 0,1 0,-1-1,1 1,0-1,0 1,0-1,0 0,1 0,0 0,-1 0,1-1,-1-4,3 8,0 0,0 0,0 0,0-1,0 1,0 0,1 0,-1 0,0-1,1 1,-1 0,1 0,-1 0,1 0,-1 0,1 0,0 0,0 0,-1 0,1 0,0 0,0 1,0-1,0 0,0 0,0 1,0-1,0 1,0-1,0 1,1-1,-1 1,0 0,0 0,0-1,0 1,1 0,-1 0,0 0,1 0,58-3,-51 3,710 1,-244 2,1776-3,-2246-1,0 1,0 0,0 1,0-1,0 1,0 0,0 1,0-1,1 1,-5-1,1 0,-1 0,0 0,0 0,0 0,0 0,0 0,0 1,0-1,0 0,0 0,-1 1,1-1,-1 1,1-1,-1 0,1 1,-1-1,0 1,1-1,-1 1,0-1,0 1,0-1,0 1,-1-1,1 1,0-1,-1 1,1-1,-1 1,1-1,-1 1,-25 74,18-57,0 2,2-1,1 1,0-1,-1 16,6-30,0 0,-1 0,0 0,0 0,0-1,-1 1,0 0,0-1,0 1,-1-1,0 0,0 0,-1 1,1-3,0 0,-1 0,1 0,-1-1,1 0,-1 1,0-1,0-1,0 1,0-1,0 1,0-1,-1 0,1 0,0-1,-1 0,1 1,-2-2,-256 0,96-2,30 5,17 0,-46-7,91-8,-12 0,-611 10,358 6,-1191-3,1560-2,0-1,-1-2,0-1,11-4,76-13,571-45,-570 57,23 6,-53 3,-1-4,83-16,-122 12,56-11,66-24,-132 36,2 1,-1 2,1 2,0 1,25 3,-6-2,59-8,19-8,1 6,115 5,390 8,-737 40,61-27,-1-2,-1-2,0-1,0-1,0-2,-1-2,0-1,-17-2,-4 1,0 3,-33 8,63-9,8 3,32-1,35 3,143-1,44-10,-62 1,-148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6T19:42:46.07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8T06:21:10.4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0 329,'3'-3,"1"1,-1 0,0 0,1 0,-1 0,1 0,0 1,0 0,-1-1,1 2,0-1,0 0,0 1,0-1,4 2,69 2,-50 0,59 2,-25 0,0-2,44-6,-92 1,0-1,1 0,-1-1,0-1,-1 0,1-1,-1 0,0-1,-1 0,1-1,-1 0,9-10,52-33,-57 43,1 0,0 2,0 0,1 0,0 2,0 0,0 1,126-15,-104 15,84-11,-24 2,74 2,1854 12,-1933 1,24 8,-21-2,17-4,2256-5,-1082-1,-1263 2,0 2,0 1,0 0,0 2,1 2,1 0,0-2,0-1,0-1,9 0,160-3,-83-2,-1 5,23 7,-2 0,0-6,70-8,-34 1,1784 2,-1834-5,93-17,-79 6,27 5,-150 11,41 0,0-3,0-2,-1-2,32-9,-19 2,0 3,1 2,54-9,-47 8,53 0,-54 6,-69 4,31-5,-31 5,0-1,0 1,0 0,0 0,0-1,0 1,0 0,0-1,0 1,0-1,-1 1,1-1,0 0,0 1,-1-1,1 0,0 0,-1 1,1-1,-1 0,1 0,-1 0,1 0,-1 1,0-1,1 0,-1 0,0 0,0 0,1-1,-5-8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8T06:21:13.4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1,'1862'0,"-1631"8,0 10,50 4,575-14,-478-11,-115 9,79 19,69-2,231-21,-279-5,2060 3,-2391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8T06:21:15.3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857 1,'-5'3,"-1"0,1 0,-1 0,0 0,0-1,0 0,0 0,0-1,0 0,-1 0,1 0,0-1,-2 0,-20 4,-88 11,0-6,-1-4,-76-8,28 1,129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018AE4-4BDE-45C8-9DBE-4FF04DD6308D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37D1999-724A-406A-896E-58543BD5E0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6122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של מי המידע הזה? </a:t>
            </a:r>
            <a:r>
              <a:rPr lang="he-IL" b="1" dirty="0"/>
              <a:t>הרציונל</a:t>
            </a:r>
            <a:r>
              <a:rPr lang="he-IL" b="1" baseline="0" dirty="0"/>
              <a:t> הקנייני </a:t>
            </a:r>
            <a:r>
              <a:rPr lang="he-IL" baseline="0" dirty="0"/>
              <a:t>– המידע שייך לציבור והרשות היא הנאמן, </a:t>
            </a:r>
            <a:r>
              <a:rPr lang="he-IL" b="1" baseline="0" dirty="0"/>
              <a:t>הרציונל הדמוקרטי- </a:t>
            </a:r>
            <a:r>
              <a:rPr lang="he-IL" baseline="0" dirty="0"/>
              <a:t>השופט ברק בכהנא נ' רשות השידור – </a:t>
            </a:r>
            <a:r>
              <a:rPr lang="he-IL" altLang="en-US" dirty="0">
                <a:cs typeface="Narkisim" pitchFamily="34" charset="-79"/>
              </a:rPr>
              <a:t>"ללא מידע אין דעה, בלא דעה אין ביטוי, ללא ביטוי אין שכנוע, ללא שכנוע אין התמודדות ובאין התמודדות קיים חשש שהאמת לא תצא לאור"</a:t>
            </a:r>
            <a:r>
              <a:rPr lang="he-IL" altLang="en-US" baseline="0" dirty="0">
                <a:cs typeface="Narkisim" pitchFamily="34" charset="-79"/>
              </a:rPr>
              <a:t>. פיקוח בקרה ומניעת שחיתות – </a:t>
            </a:r>
            <a:r>
              <a:rPr lang="he-IL" altLang="en-US" baseline="0" dirty="0" err="1">
                <a:cs typeface="Narkisim" pitchFamily="34" charset="-79"/>
              </a:rPr>
              <a:t>ברנדייס</a:t>
            </a:r>
            <a:r>
              <a:rPr lang="he-IL" altLang="en-US" baseline="0" dirty="0">
                <a:cs typeface="Narkisim" pitchFamily="34" charset="-79"/>
              </a:rPr>
              <a:t> – אור השמש הוא המחטא הטוב ביותר ואור המנורה השוטר הטוב ביותר. </a:t>
            </a:r>
          </a:p>
          <a:p>
            <a:r>
              <a:rPr lang="he-IL" baseline="0" dirty="0">
                <a:cs typeface="Narkisim" pitchFamily="34" charset="-79"/>
              </a:rPr>
              <a:t>מה זה מצריך מעיתונאי – חשיבה קדימה, בדגש על </a:t>
            </a:r>
            <a:r>
              <a:rPr lang="he-IL" b="1" baseline="0" dirty="0">
                <a:cs typeface="Narkisim" pitchFamily="34" charset="-79"/>
              </a:rPr>
              <a:t>חשיבה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D1999-724A-406A-896E-58543BD5E022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463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של מי המידע הזה? </a:t>
            </a:r>
            <a:r>
              <a:rPr lang="he-IL" b="1" dirty="0"/>
              <a:t>הרציונל</a:t>
            </a:r>
            <a:r>
              <a:rPr lang="he-IL" b="1" baseline="0" dirty="0"/>
              <a:t> הקנייני </a:t>
            </a:r>
            <a:r>
              <a:rPr lang="he-IL" baseline="0" dirty="0"/>
              <a:t>– המידע שייך לציבור והרשות היא הנאמן, </a:t>
            </a:r>
            <a:r>
              <a:rPr lang="he-IL" b="1" baseline="0" dirty="0"/>
              <a:t>הרציונל הדמוקרטי- </a:t>
            </a:r>
            <a:r>
              <a:rPr lang="he-IL" baseline="0" dirty="0"/>
              <a:t>השופט ברק בכהנא נ' רשות השידור – </a:t>
            </a:r>
            <a:r>
              <a:rPr lang="he-IL" altLang="en-US" dirty="0">
                <a:cs typeface="Narkisim" pitchFamily="34" charset="-79"/>
              </a:rPr>
              <a:t>"ללא מידע אין דעה, בלא דעה אין ביטוי, ללא ביטוי אין שכנוע, ללא שכנוע אין התמודדות ובאין התמודדות קיים חשש שהאמת לא תצא לאור"</a:t>
            </a:r>
            <a:r>
              <a:rPr lang="he-IL" altLang="en-US" baseline="0" dirty="0">
                <a:cs typeface="Narkisim" pitchFamily="34" charset="-79"/>
              </a:rPr>
              <a:t>. פיקוח בקרה ומניעת שחיתות – </a:t>
            </a:r>
            <a:r>
              <a:rPr lang="he-IL" altLang="en-US" baseline="0" dirty="0" err="1">
                <a:cs typeface="Narkisim" pitchFamily="34" charset="-79"/>
              </a:rPr>
              <a:t>ברנדייס</a:t>
            </a:r>
            <a:r>
              <a:rPr lang="he-IL" altLang="en-US" baseline="0" dirty="0">
                <a:cs typeface="Narkisim" pitchFamily="34" charset="-79"/>
              </a:rPr>
              <a:t> – אור השמש הוא המחטא הטוב ביותר ואור המנורה השוטר הטוב ביותר. </a:t>
            </a:r>
          </a:p>
          <a:p>
            <a:r>
              <a:rPr lang="he-IL" baseline="0" dirty="0">
                <a:cs typeface="Narkisim" pitchFamily="34" charset="-79"/>
              </a:rPr>
              <a:t>מה זה מצריך מעיתונאי – חשיבה קדימה, בדגש על </a:t>
            </a:r>
            <a:r>
              <a:rPr lang="he-IL" b="1" baseline="0" dirty="0">
                <a:cs typeface="Narkisim" pitchFamily="34" charset="-79"/>
              </a:rPr>
              <a:t>חשיבה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D1999-724A-406A-896E-58543BD5E022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2613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D1999-724A-406A-896E-58543BD5E022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9565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D1999-724A-406A-896E-58543BD5E022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5058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D1999-724A-406A-896E-58543BD5E022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416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D1999-724A-406A-896E-58543BD5E022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358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D1999-724A-406A-896E-58543BD5E022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7444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D1999-724A-406A-896E-58543BD5E022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988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D1999-724A-406A-896E-58543BD5E022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0103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D1999-724A-406A-896E-58543BD5E022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5646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D1999-724A-406A-896E-58543BD5E022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2129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D1999-724A-406A-896E-58543BD5E022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7892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D1999-724A-406A-896E-58543BD5E022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0880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D1999-724A-406A-896E-58543BD5E022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4746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הקראת</a:t>
            </a:r>
            <a:r>
              <a:rPr lang="he-IL" baseline="0" dirty="0"/>
              <a:t> הכותרת</a:t>
            </a:r>
          </a:p>
          <a:p>
            <a:r>
              <a:rPr lang="he-IL" baseline="0" dirty="0"/>
              <a:t>בעקרון בשלב זה יכולתי לסיים את המצגת ולסכם, אבל לא בכל מקום חוק חופש המידע הוכנס לבידוד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D1999-724A-406A-896E-58543BD5E022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2389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D1999-724A-406A-896E-58543BD5E022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3151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D1999-724A-406A-896E-58543BD5E022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7969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D1999-724A-406A-896E-58543BD5E022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5141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D1999-724A-406A-896E-58543BD5E022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484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E31C-461C-4837-A4EE-9F48E5B21CE4}" type="datetime8">
              <a:rPr lang="he-IL" smtClean="0"/>
              <a:t>19 מאי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490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B5EF-A5B3-471F-9F46-D711A17654E7}" type="datetime8">
              <a:rPr lang="he-IL" smtClean="0"/>
              <a:t>19 מאי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496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2278-CB4E-455F-A7E2-881129A306FF}" type="datetime8">
              <a:rPr lang="he-IL" smtClean="0"/>
              <a:t>19 מאי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907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3" cy="1143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9A73-884B-46AC-A5DC-69799FFBD5FC}" type="datetime8">
              <a:rPr lang="he-IL" smtClean="0"/>
              <a:t>19 מאי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9EDCD2EE-2FA3-44F0-842F-EDF7409C81B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1568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7D72-5395-4813-8F5E-B935866519B7}" type="datetime8">
              <a:rPr lang="he-IL" smtClean="0"/>
              <a:t>19 מאי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7392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B1DF-99F6-44A0-9064-2107E7DEC82E}" type="datetime8">
              <a:rPr lang="he-IL" smtClean="0"/>
              <a:t>19 מאי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747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F6A6-38E9-40F3-A015-353986A68C66}" type="datetime8">
              <a:rPr lang="he-IL" smtClean="0"/>
              <a:t>19 מאי 20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00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7FF3-A767-4CB8-B7F2-03A132648B6E}" type="datetime8">
              <a:rPr lang="he-IL" smtClean="0"/>
              <a:t>19 מאי 20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129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BFF8F-9AFA-4642-A791-51990891B9F5}" type="datetime8">
              <a:rPr lang="he-IL" smtClean="0"/>
              <a:t>19 מאי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11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EE8E-29D6-4145-9316-FF736FE89B8F}" type="datetime8">
              <a:rPr lang="he-IL" smtClean="0"/>
              <a:t>19 מאי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801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E3EA-9E90-4384-AB30-673633A3F695}" type="datetime8">
              <a:rPr lang="he-IL" smtClean="0"/>
              <a:t>19 מאי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914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5CA1B69-43F9-4082-95F5-6C24718957E6}" type="datetime8">
              <a:rPr lang="he-IL" smtClean="0"/>
              <a:t>19 מאי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EDCD2EE-2FA3-44F0-842F-EDF7409C81B3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2E6A07A9-AF7D-4602-B26D-1F193A11AC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02"/>
          <a:stretch/>
        </p:blipFill>
        <p:spPr>
          <a:xfrm>
            <a:off x="2244" y="11293"/>
            <a:ext cx="1115367" cy="685800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309E7F2-0399-4832-B92E-13F47164DEC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0" y="5706940"/>
            <a:ext cx="1281824" cy="116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795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cjr.org/analysis/covid-19-pandemic-foia.php" TargetMode="External"/><Relationship Id="rId7" Type="http://schemas.openxmlformats.org/officeDocument/2006/relationships/hyperlink" Target="https://journals.flvc.org/civic/article/view/121552/12035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hyperlink" Target="https://www.victoriaadvocate.com/opinion/guest-column-don-t-let-open-government-become-another-victim-of-the-covid-19-pandemic/article_937b1f3e-83ec-11ea-84ab-1f3fe0b40565.html" TargetMode="Externa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foic.org/sites/default/files/2020-03/131%20Organizations%20Sign%20Statement%20on%20Government%20Coronavirus%20Emergency%20Transparency%20and%20Access%20March%2020%2C%202020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theconversation.com/government-secrecy-is-growing-during-the-coronavirus-pandemic-13529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r.org/2020/04/01/825056988/how-to-take-a-leadership-role-during-a-crisi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today.com/story/opinion/2020/04/10/transparency-coronavirus-critical-build-trust-leadership/2969014001/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s://morningconsult.com/2020/04/08/dr-fauci-is-voters-preferred-source-for-covid-19-information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adavEyalDesk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s://www.cbs.gov.il/he/mediarelease/DocLib/2020/127/19_20_127b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nz.co.nz/news/national/416190/covid-19-government-releases-hundreds-of-documents-on-its-respons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s://www.governing.com/security/Boston-Mayor-Keeps-City-Up-to-Date-on-Coronavirus-with-Tech.html" TargetMode="External"/><Relationship Id="rId7" Type="http://schemas.openxmlformats.org/officeDocument/2006/relationships/hyperlink" Target="https://statescoop.com/st-louis-launches-portal-to-track-coronavirus-expense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hyperlink" Target="https://statescoop.com/nyc-used-no-code-platform-build-coronavirus-portal-quickly/" TargetMode="External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hyperlink" Target="https://www.govtech.com/civic/Whats-New-in-Civic-Tech-Citys-Launch-COVID-19-Web-Portals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pe.org/current-research/covid-19-school-closur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opengovpartnership.org/collecting-open-government-approaches-to-covid-19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loti/beyond-the-crisis-how-local-government-can-build-a-positive-legacy-after-covid-3ac6e3d32a2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ientificamerican.com/observations/polling-shows-signs-of-public-trust-in-institutions-amid-the-pandemic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52.png"/><Relationship Id="rId3" Type="http://schemas.openxmlformats.org/officeDocument/2006/relationships/hyperlink" Target="https://www.nuffieldbioethics.org/blog/covid-transparency-and-trust" TargetMode="External"/><Relationship Id="rId7" Type="http://schemas.openxmlformats.org/officeDocument/2006/relationships/image" Target="../media/image490.png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1" Type="http://schemas.openxmlformats.org/officeDocument/2006/relationships/image" Target="../media/image51.png"/><Relationship Id="rId5" Type="http://schemas.openxmlformats.org/officeDocument/2006/relationships/image" Target="../media/image49.png"/><Relationship Id="rId15" Type="http://schemas.openxmlformats.org/officeDocument/2006/relationships/image" Target="../media/image53.png"/><Relationship Id="rId10" Type="http://schemas.openxmlformats.org/officeDocument/2006/relationships/customXml" Target="../ink/ink3.xml"/><Relationship Id="rId4" Type="http://schemas.openxmlformats.org/officeDocument/2006/relationships/image" Target="../media/image48.png"/><Relationship Id="rId9" Type="http://schemas.openxmlformats.org/officeDocument/2006/relationships/image" Target="../media/image50.png"/><Relationship Id="rId14" Type="http://schemas.openxmlformats.org/officeDocument/2006/relationships/customXml" Target="../ink/ink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hyperlink" Target="https://www.haaretz.co.il/health/corona/.premium-1.8728935" TargetMode="External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customXml" Target="../ink/ink6.xml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openxmlformats.org/officeDocument/2006/relationships/customXml" Target="../ink/ink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ytimes.com/2020/05/12/opinion/coronavirus-freedom-of-information.html?smid=fb-share&amp;fbclid=IwAR2xJMtFGjll_X7mYWCRl7sQ6ZqiFDnIwVT01mXmAjiEYmjFVtrbSYRxJq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7eye.org.il/36586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rti-rating.org/covid-19-tracke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rti-rating.org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4" Type="http://schemas.openxmlformats.org/officeDocument/2006/relationships/hyperlink" Target="https://www.rti-rating.org/" TargetMode="Externa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rti-rating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8995"/>
            <a:ext cx="9144000" cy="6858000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 </a:t>
            </a:r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349F9139-65CD-439A-9EAF-F7C4A6F4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3908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587123B-7C57-451F-BAE7-31710554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10</a:t>
            </a:fld>
            <a:endParaRPr lang="he-IL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58E649C-1CE4-4E0E-BC8E-12C464D123C6}"/>
              </a:ext>
            </a:extLst>
          </p:cNvPr>
          <p:cNvSpPr txBox="1"/>
          <p:nvPr/>
        </p:nvSpPr>
        <p:spPr>
          <a:xfrm>
            <a:off x="3563888" y="6308725"/>
            <a:ext cx="504056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>
                <a:solidFill>
                  <a:schemeClr val="bg1"/>
                </a:solidFill>
              </a:rPr>
              <a:t>מקור לתמונה: מתוך </a:t>
            </a:r>
            <a:r>
              <a:rPr lang="en-US" sz="1100" dirty="0">
                <a:solidFill>
                  <a:schemeClr val="bg1"/>
                </a:solidFill>
                <a:hlinkClick r:id="rId3"/>
              </a:rPr>
              <a:t>Columbia Journalism Review</a:t>
            </a:r>
            <a:endParaRPr lang="he-IL" sz="1100" dirty="0">
              <a:solidFill>
                <a:schemeClr val="bg1"/>
              </a:solidFill>
            </a:endParaRPr>
          </a:p>
        </p:txBody>
      </p:sp>
      <p:sp>
        <p:nvSpPr>
          <p:cNvPr id="8" name="כותרת 3">
            <a:extLst>
              <a:ext uri="{FF2B5EF4-FFF2-40B4-BE49-F238E27FC236}">
                <a16:creationId xmlns:a16="http://schemas.microsoft.com/office/drawing/2014/main" id="{BDABC382-002F-47D0-B24D-3A79C6BE26A7}"/>
              </a:ext>
            </a:extLst>
          </p:cNvPr>
          <p:cNvSpPr txBox="1">
            <a:spLocks/>
          </p:cNvSpPr>
          <p:nvPr/>
        </p:nvSpPr>
        <p:spPr>
          <a:xfrm>
            <a:off x="1115616" y="274638"/>
            <a:ext cx="7571183" cy="171420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4000" dirty="0"/>
              <a:t>ולכן לא מפתיע שחופש המידע נמצא  בקבוצת סיכון לקורונה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2824A3E-9964-467D-9D3E-6431108B4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059" y="1667768"/>
            <a:ext cx="3893275" cy="1714203"/>
          </a:xfrm>
          <a:prstGeom prst="rect">
            <a:avLst/>
          </a:prstGeom>
        </p:spPr>
      </p:pic>
      <p:pic>
        <p:nvPicPr>
          <p:cNvPr id="11" name="תמונה 10">
            <a:hlinkClick r:id="rId5"/>
            <a:extLst>
              <a:ext uri="{FF2B5EF4-FFF2-40B4-BE49-F238E27FC236}">
                <a16:creationId xmlns:a16="http://schemas.microsoft.com/office/drawing/2014/main" id="{1F75D217-5264-4DB8-BA61-EAD4A1AE47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6435" y="4266009"/>
            <a:ext cx="6929544" cy="1206303"/>
          </a:xfrm>
          <a:prstGeom prst="rect">
            <a:avLst/>
          </a:prstGeom>
        </p:spPr>
      </p:pic>
      <p:pic>
        <p:nvPicPr>
          <p:cNvPr id="4" name="תמונה 3">
            <a:hlinkClick r:id="rId7"/>
            <a:extLst>
              <a:ext uri="{FF2B5EF4-FFF2-40B4-BE49-F238E27FC236}">
                <a16:creationId xmlns:a16="http://schemas.microsoft.com/office/drawing/2014/main" id="{27A31A7F-0521-4A77-9511-2ACE5D3A7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187" y="3320953"/>
            <a:ext cx="6815613" cy="120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76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587123B-7C57-451F-BAE7-31710554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11</a:t>
            </a:fld>
            <a:endParaRPr lang="he-IL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58E649C-1CE4-4E0E-BC8E-12C464D123C6}"/>
              </a:ext>
            </a:extLst>
          </p:cNvPr>
          <p:cNvSpPr txBox="1"/>
          <p:nvPr/>
        </p:nvSpPr>
        <p:spPr>
          <a:xfrm>
            <a:off x="3563888" y="6308725"/>
            <a:ext cx="504056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>
                <a:solidFill>
                  <a:schemeClr val="bg1"/>
                </a:solidFill>
              </a:rPr>
              <a:t>מקור: </a:t>
            </a:r>
            <a:r>
              <a:rPr lang="en-US" sz="1100" dirty="0">
                <a:solidFill>
                  <a:schemeClr val="bg1"/>
                </a:solidFill>
                <a:hlinkClick r:id="rId3"/>
              </a:rPr>
              <a:t>NFOIC.ORG</a:t>
            </a:r>
            <a:r>
              <a:rPr lang="he-IL" sz="1100" dirty="0">
                <a:solidFill>
                  <a:schemeClr val="bg1"/>
                </a:solidFill>
              </a:rPr>
              <a:t>; </a:t>
            </a:r>
            <a:r>
              <a:rPr lang="en-US" sz="1100" dirty="0">
                <a:solidFill>
                  <a:schemeClr val="bg1"/>
                </a:solidFill>
                <a:hlinkClick r:id="rId4"/>
              </a:rPr>
              <a:t>The Conversation</a:t>
            </a:r>
            <a:endParaRPr lang="he-IL" sz="1100" dirty="0">
              <a:solidFill>
                <a:schemeClr val="bg1"/>
              </a:solidFill>
            </a:endParaRPr>
          </a:p>
        </p:txBody>
      </p:sp>
      <p:sp>
        <p:nvSpPr>
          <p:cNvPr id="8" name="כותרת 3">
            <a:extLst>
              <a:ext uri="{FF2B5EF4-FFF2-40B4-BE49-F238E27FC236}">
                <a16:creationId xmlns:a16="http://schemas.microsoft.com/office/drawing/2014/main" id="{BDABC382-002F-47D0-B24D-3A79C6BE26A7}"/>
              </a:ext>
            </a:extLst>
          </p:cNvPr>
          <p:cNvSpPr txBox="1">
            <a:spLocks/>
          </p:cNvSpPr>
          <p:nvPr/>
        </p:nvSpPr>
        <p:spPr>
          <a:xfrm>
            <a:off x="1115616" y="274638"/>
            <a:ext cx="7571183" cy="15701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4000" dirty="0"/>
              <a:t>דווקא כאשר הציבור צמא למידע, גופים ציבוריים סוגרים את הגישה למידע </a:t>
            </a:r>
          </a:p>
        </p:txBody>
      </p:sp>
      <p:pic>
        <p:nvPicPr>
          <p:cNvPr id="10" name="תמונה 9">
            <a:hlinkClick r:id="rId4"/>
            <a:extLst>
              <a:ext uri="{FF2B5EF4-FFF2-40B4-BE49-F238E27FC236}">
                <a16:creationId xmlns:a16="http://schemas.microsoft.com/office/drawing/2014/main" id="{327D2A90-7997-4B48-9881-5FAF19052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7422" y="2889498"/>
            <a:ext cx="5735960" cy="2844356"/>
          </a:xfrm>
          <a:prstGeom prst="rect">
            <a:avLst/>
          </a:prstGeom>
        </p:spPr>
      </p:pic>
      <p:pic>
        <p:nvPicPr>
          <p:cNvPr id="2" name="תמונה 1">
            <a:hlinkClick r:id="rId3"/>
            <a:extLst>
              <a:ext uri="{FF2B5EF4-FFF2-40B4-BE49-F238E27FC236}">
                <a16:creationId xmlns:a16="http://schemas.microsoft.com/office/drawing/2014/main" id="{2838EA89-04AF-47D1-98E1-9D1C3B5031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999" y="1700808"/>
            <a:ext cx="7391135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07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587123B-7C57-451F-BAE7-31710554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12</a:t>
            </a:fld>
            <a:endParaRPr lang="he-IL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58E649C-1CE4-4E0E-BC8E-12C464D123C6}"/>
              </a:ext>
            </a:extLst>
          </p:cNvPr>
          <p:cNvSpPr txBox="1"/>
          <p:nvPr/>
        </p:nvSpPr>
        <p:spPr>
          <a:xfrm>
            <a:off x="3563888" y="6308725"/>
            <a:ext cx="504056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>
                <a:solidFill>
                  <a:schemeClr val="bg1"/>
                </a:solidFill>
              </a:rPr>
              <a:t>מקור: </a:t>
            </a:r>
            <a:r>
              <a:rPr lang="en-US" sz="1100" dirty="0">
                <a:solidFill>
                  <a:schemeClr val="bg1"/>
                </a:solidFill>
                <a:hlinkClick r:id="rId3"/>
              </a:rPr>
              <a:t>How to take a leadership role during crisis</a:t>
            </a:r>
            <a:endParaRPr lang="he-IL" sz="1100" dirty="0">
              <a:solidFill>
                <a:schemeClr val="bg1"/>
              </a:solidFill>
            </a:endParaRPr>
          </a:p>
        </p:txBody>
      </p:sp>
      <p:sp>
        <p:nvSpPr>
          <p:cNvPr id="8" name="כותרת 3">
            <a:extLst>
              <a:ext uri="{FF2B5EF4-FFF2-40B4-BE49-F238E27FC236}">
                <a16:creationId xmlns:a16="http://schemas.microsoft.com/office/drawing/2014/main" id="{BDABC382-002F-47D0-B24D-3A79C6BE26A7}"/>
              </a:ext>
            </a:extLst>
          </p:cNvPr>
          <p:cNvSpPr txBox="1">
            <a:spLocks/>
          </p:cNvSpPr>
          <p:nvPr/>
        </p:nvSpPr>
        <p:spPr>
          <a:xfrm>
            <a:off x="1115616" y="274638"/>
            <a:ext cx="7571183" cy="15701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4000" dirty="0"/>
              <a:t>למרות שמידע, כאשר ניתן בהקשר הנכון, עוזר לציבור להתמודד עם פחדים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D1D7508E-9469-4DF5-A52C-8C66EB78D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2132856"/>
            <a:ext cx="7596049" cy="2202532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2457C50B-8F69-48C9-8B4E-12F462D8F09C}"/>
              </a:ext>
            </a:extLst>
          </p:cNvPr>
          <p:cNvSpPr/>
          <p:nvPr/>
        </p:nvSpPr>
        <p:spPr>
          <a:xfrm>
            <a:off x="1259632" y="4596120"/>
            <a:ext cx="69231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dirty="0">
                <a:solidFill>
                  <a:srgbClr val="333333"/>
                </a:solidFill>
                <a:latin typeface="Georgia" panose="02040502050405020303" pitchFamily="18" charset="0"/>
              </a:rPr>
              <a:t>Stanley McChrystal - retired Army General, commanded forces in Afghanistan, from a talk about remote work leadership during a national crisis. He founded the McChrystal group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1263833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587123B-7C57-451F-BAE7-31710554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13</a:t>
            </a:fld>
            <a:endParaRPr lang="he-IL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58E649C-1CE4-4E0E-BC8E-12C464D123C6}"/>
              </a:ext>
            </a:extLst>
          </p:cNvPr>
          <p:cNvSpPr txBox="1"/>
          <p:nvPr/>
        </p:nvSpPr>
        <p:spPr>
          <a:xfrm>
            <a:off x="3563888" y="6308725"/>
            <a:ext cx="504056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>
                <a:solidFill>
                  <a:schemeClr val="bg1"/>
                </a:solidFill>
              </a:rPr>
              <a:t>מקור: </a:t>
            </a:r>
            <a:r>
              <a:rPr lang="en-US" sz="1100" dirty="0">
                <a:solidFill>
                  <a:schemeClr val="bg1"/>
                </a:solidFill>
                <a:hlinkClick r:id="rId3"/>
              </a:rPr>
              <a:t>USA Today</a:t>
            </a:r>
            <a:r>
              <a:rPr lang="he-IL" sz="1100" dirty="0">
                <a:solidFill>
                  <a:schemeClr val="bg1"/>
                </a:solidFill>
              </a:rPr>
              <a:t>; </a:t>
            </a:r>
            <a:r>
              <a:rPr lang="he-IL" sz="1100" dirty="0">
                <a:solidFill>
                  <a:schemeClr val="bg1"/>
                </a:solidFill>
                <a:hlinkClick r:id="rId4"/>
              </a:rPr>
              <a:t>סקר של </a:t>
            </a:r>
            <a:r>
              <a:rPr lang="en-US" sz="1100" dirty="0">
                <a:solidFill>
                  <a:schemeClr val="bg1"/>
                </a:solidFill>
                <a:hlinkClick r:id="rId4"/>
              </a:rPr>
              <a:t>Morning Consult</a:t>
            </a:r>
            <a:r>
              <a:rPr lang="he-IL" sz="1100" dirty="0">
                <a:solidFill>
                  <a:schemeClr val="bg1"/>
                </a:solidFill>
                <a:hlinkClick r:id="rId4"/>
              </a:rPr>
              <a:t> עבור </a:t>
            </a:r>
            <a:r>
              <a:rPr lang="en-US" sz="1100" dirty="0">
                <a:solidFill>
                  <a:schemeClr val="bg1"/>
                </a:solidFill>
                <a:hlinkClick r:id="rId4"/>
              </a:rPr>
              <a:t>Politico</a:t>
            </a:r>
            <a:r>
              <a:rPr lang="he-IL" sz="1100" dirty="0">
                <a:solidFill>
                  <a:schemeClr val="bg1"/>
                </a:solidFill>
              </a:rPr>
              <a:t>; </a:t>
            </a:r>
          </a:p>
        </p:txBody>
      </p:sp>
      <p:sp>
        <p:nvSpPr>
          <p:cNvPr id="8" name="כותרת 3">
            <a:extLst>
              <a:ext uri="{FF2B5EF4-FFF2-40B4-BE49-F238E27FC236}">
                <a16:creationId xmlns:a16="http://schemas.microsoft.com/office/drawing/2014/main" id="{BDABC382-002F-47D0-B24D-3A79C6BE26A7}"/>
              </a:ext>
            </a:extLst>
          </p:cNvPr>
          <p:cNvSpPr txBox="1">
            <a:spLocks/>
          </p:cNvSpPr>
          <p:nvPr/>
        </p:nvSpPr>
        <p:spPr>
          <a:xfrm>
            <a:off x="1115616" y="274638"/>
            <a:ext cx="7571183" cy="157018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4000" dirty="0"/>
              <a:t>ומנגד הגבלת המידע וחוסר השקיפות פוגעת באמון של הציבור, במיוחד בקרב מחנות יריבים</a:t>
            </a:r>
          </a:p>
        </p:txBody>
      </p:sp>
      <p:pic>
        <p:nvPicPr>
          <p:cNvPr id="2" name="תמונה 1">
            <a:hlinkClick r:id="rId3"/>
            <a:extLst>
              <a:ext uri="{FF2B5EF4-FFF2-40B4-BE49-F238E27FC236}">
                <a16:creationId xmlns:a16="http://schemas.microsoft.com/office/drawing/2014/main" id="{F27D39CF-5157-41BC-B6D4-5BC47142A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361" y="1700808"/>
            <a:ext cx="3667438" cy="3888432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B2BA468D-0CF1-484D-B4B8-0C2225438A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152" y="1700808"/>
            <a:ext cx="3746673" cy="1248891"/>
          </a:xfrm>
          <a:prstGeom prst="rect">
            <a:avLst/>
          </a:prstGeom>
        </p:spPr>
      </p:pic>
      <p:sp>
        <p:nvSpPr>
          <p:cNvPr id="18" name="מלבן 17">
            <a:extLst>
              <a:ext uri="{FF2B5EF4-FFF2-40B4-BE49-F238E27FC236}">
                <a16:creationId xmlns:a16="http://schemas.microsoft.com/office/drawing/2014/main" id="{B368CF01-B736-4667-AA93-7674E08FD1A2}"/>
              </a:ext>
            </a:extLst>
          </p:cNvPr>
          <p:cNvSpPr/>
          <p:nvPr/>
        </p:nvSpPr>
        <p:spPr>
          <a:xfrm>
            <a:off x="5206444" y="4505246"/>
            <a:ext cx="13003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000" b="1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76%</a:t>
            </a: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F76E6D31-48ED-4A92-A2D9-14F8093FA596}"/>
              </a:ext>
            </a:extLst>
          </p:cNvPr>
          <p:cNvSpPr/>
          <p:nvPr/>
        </p:nvSpPr>
        <p:spPr>
          <a:xfrm>
            <a:off x="7260028" y="4498678"/>
            <a:ext cx="13003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000" b="1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45%</a:t>
            </a:r>
          </a:p>
        </p:txBody>
      </p:sp>
      <p:pic>
        <p:nvPicPr>
          <p:cNvPr id="23" name="תמונה 22">
            <a:extLst>
              <a:ext uri="{FF2B5EF4-FFF2-40B4-BE49-F238E27FC236}">
                <a16:creationId xmlns:a16="http://schemas.microsoft.com/office/drawing/2014/main" id="{AFB84D42-86A1-4545-8E87-AAF465CD1D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2894" y="3195024"/>
            <a:ext cx="3747931" cy="2338969"/>
          </a:xfrm>
          <a:prstGeom prst="rect">
            <a:avLst/>
          </a:prstGeom>
        </p:spPr>
      </p:pic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8CD922C5-DA65-4524-B39F-6160486FA696}"/>
              </a:ext>
            </a:extLst>
          </p:cNvPr>
          <p:cNvCxnSpPr>
            <a:cxnSpLocks/>
          </p:cNvCxnSpPr>
          <p:nvPr/>
        </p:nvCxnSpPr>
        <p:spPr>
          <a:xfrm>
            <a:off x="1763688" y="2636912"/>
            <a:ext cx="3816424" cy="1008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42A21FE5-BF33-4205-8B58-CCCD0763D524}"/>
              </a:ext>
            </a:extLst>
          </p:cNvPr>
          <p:cNvSpPr/>
          <p:nvPr/>
        </p:nvSpPr>
        <p:spPr>
          <a:xfrm>
            <a:off x="1259632" y="4797152"/>
            <a:ext cx="3633331" cy="19807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EBF61EDB-510F-407C-88DC-1AE10D3CA1AA}"/>
              </a:ext>
            </a:extLst>
          </p:cNvPr>
          <p:cNvSpPr/>
          <p:nvPr/>
        </p:nvSpPr>
        <p:spPr>
          <a:xfrm>
            <a:off x="1259632" y="3847780"/>
            <a:ext cx="3633331" cy="19807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0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587123B-7C57-451F-BAE7-31710554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14</a:t>
            </a:fld>
            <a:endParaRPr lang="he-IL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58E649C-1CE4-4E0E-BC8E-12C464D123C6}"/>
              </a:ext>
            </a:extLst>
          </p:cNvPr>
          <p:cNvSpPr txBox="1"/>
          <p:nvPr/>
        </p:nvSpPr>
        <p:spPr>
          <a:xfrm>
            <a:off x="3563888" y="6308725"/>
            <a:ext cx="504056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>
                <a:solidFill>
                  <a:schemeClr val="bg1"/>
                </a:solidFill>
              </a:rPr>
              <a:t>מקור: </a:t>
            </a:r>
            <a:r>
              <a:rPr lang="he-IL" sz="1100" dirty="0" err="1">
                <a:solidFill>
                  <a:schemeClr val="bg1"/>
                </a:solidFill>
                <a:hlinkClick r:id="rId3"/>
              </a:rPr>
              <a:t>הטוויטר</a:t>
            </a:r>
            <a:r>
              <a:rPr lang="he-IL" sz="1100" dirty="0">
                <a:solidFill>
                  <a:schemeClr val="bg1"/>
                </a:solidFill>
                <a:hlinkClick r:id="rId3"/>
              </a:rPr>
              <a:t> של נדב אייל</a:t>
            </a:r>
            <a:r>
              <a:rPr lang="he-IL" sz="1100" dirty="0">
                <a:solidFill>
                  <a:schemeClr val="bg1"/>
                </a:solidFill>
              </a:rPr>
              <a:t>; </a:t>
            </a:r>
            <a:r>
              <a:rPr lang="he-IL" sz="1100" dirty="0">
                <a:solidFill>
                  <a:schemeClr val="bg1"/>
                </a:solidFill>
                <a:hlinkClick r:id="rId4"/>
              </a:rPr>
              <a:t>החוסן האזרחי בתקופת קורונה, </a:t>
            </a:r>
            <a:r>
              <a:rPr lang="he-IL" sz="1100" dirty="0" err="1">
                <a:solidFill>
                  <a:schemeClr val="bg1"/>
                </a:solidFill>
                <a:hlinkClick r:id="rId4"/>
              </a:rPr>
              <a:t>הלמ"ס</a:t>
            </a:r>
            <a:endParaRPr lang="he-IL" sz="1100" dirty="0">
              <a:solidFill>
                <a:schemeClr val="bg1"/>
              </a:solidFill>
            </a:endParaRPr>
          </a:p>
        </p:txBody>
      </p:sp>
      <p:sp>
        <p:nvSpPr>
          <p:cNvPr id="8" name="כותרת 3">
            <a:extLst>
              <a:ext uri="{FF2B5EF4-FFF2-40B4-BE49-F238E27FC236}">
                <a16:creationId xmlns:a16="http://schemas.microsoft.com/office/drawing/2014/main" id="{BDABC382-002F-47D0-B24D-3A79C6BE26A7}"/>
              </a:ext>
            </a:extLst>
          </p:cNvPr>
          <p:cNvSpPr txBox="1">
            <a:spLocks/>
          </p:cNvSpPr>
          <p:nvPr/>
        </p:nvSpPr>
        <p:spPr>
          <a:xfrm>
            <a:off x="1115616" y="274638"/>
            <a:ext cx="7571183" cy="157018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4000" dirty="0"/>
              <a:t>חוסר שקיפות פוגע גם באמון הציבור הישראלי – שסומך על רשויות מקומיות יותר מהממשלה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6378DA6-178E-4894-B8B6-AE47B2746A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7183"/>
          <a:stretch/>
        </p:blipFill>
        <p:spPr>
          <a:xfrm>
            <a:off x="4595866" y="2132856"/>
            <a:ext cx="4236231" cy="1366508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90A7C767-67BD-47A7-8D3B-D2E9005069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3646"/>
          <a:stretch/>
        </p:blipFill>
        <p:spPr>
          <a:xfrm>
            <a:off x="4653123" y="3573016"/>
            <a:ext cx="4178973" cy="1224136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E15CFBA-F302-4CEC-88CF-A399731AF1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7743" y="1786547"/>
            <a:ext cx="3324257" cy="38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25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>
            <a:extLst>
              <a:ext uri="{FF2B5EF4-FFF2-40B4-BE49-F238E27FC236}">
                <a16:creationId xmlns:a16="http://schemas.microsoft.com/office/drawing/2014/main" id="{37EEA415-7A5B-4BB4-954E-205DFB0AA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7704" y="1961257"/>
            <a:ext cx="6400800" cy="1470025"/>
          </a:xfrm>
        </p:spPr>
        <p:txBody>
          <a:bodyPr>
            <a:normAutofit fontScale="90000"/>
          </a:bodyPr>
          <a:lstStyle/>
          <a:p>
            <a:r>
              <a:rPr lang="he-IL" dirty="0"/>
              <a:t>היעדר שקיפות פוגע באמון הציבור – אבל היו רשויות / מדינות שבעת משבר הקורונה שיפרו את העברת המידע לציבור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3FB5DB1-8EBB-41A2-8359-661D7F45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5213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587123B-7C57-451F-BAE7-31710554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16</a:t>
            </a:fld>
            <a:endParaRPr lang="he-IL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58E649C-1CE4-4E0E-BC8E-12C464D123C6}"/>
              </a:ext>
            </a:extLst>
          </p:cNvPr>
          <p:cNvSpPr txBox="1"/>
          <p:nvPr/>
        </p:nvSpPr>
        <p:spPr>
          <a:xfrm>
            <a:off x="3563888" y="6308725"/>
            <a:ext cx="504056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>
                <a:solidFill>
                  <a:schemeClr val="bg1"/>
                </a:solidFill>
              </a:rPr>
              <a:t>מקור: </a:t>
            </a:r>
            <a:r>
              <a:rPr lang="en-US" sz="1100" dirty="0">
                <a:solidFill>
                  <a:schemeClr val="bg1"/>
                </a:solidFill>
              </a:rPr>
              <a:t>rnz.co.nz</a:t>
            </a:r>
            <a:endParaRPr lang="he-IL" sz="1100" dirty="0">
              <a:solidFill>
                <a:schemeClr val="bg1"/>
              </a:solidFill>
            </a:endParaRPr>
          </a:p>
        </p:txBody>
      </p:sp>
      <p:sp>
        <p:nvSpPr>
          <p:cNvPr id="8" name="כותרת 3">
            <a:extLst>
              <a:ext uri="{FF2B5EF4-FFF2-40B4-BE49-F238E27FC236}">
                <a16:creationId xmlns:a16="http://schemas.microsoft.com/office/drawing/2014/main" id="{BDABC382-002F-47D0-B24D-3A79C6BE26A7}"/>
              </a:ext>
            </a:extLst>
          </p:cNvPr>
          <p:cNvSpPr txBox="1">
            <a:spLocks/>
          </p:cNvSpPr>
          <p:nvPr/>
        </p:nvSpPr>
        <p:spPr>
          <a:xfrm>
            <a:off x="1115616" y="274638"/>
            <a:ext cx="7571183" cy="15701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4000" dirty="0"/>
              <a:t>ניו זילנד שיחררה מאות מסמכים הנוגעים להתמודדות של הממשל עם המגיפה</a:t>
            </a:r>
          </a:p>
        </p:txBody>
      </p:sp>
      <p:pic>
        <p:nvPicPr>
          <p:cNvPr id="2" name="תמונה 1">
            <a:hlinkClick r:id="rId3"/>
            <a:extLst>
              <a:ext uri="{FF2B5EF4-FFF2-40B4-BE49-F238E27FC236}">
                <a16:creationId xmlns:a16="http://schemas.microsoft.com/office/drawing/2014/main" id="{4DA64F80-C589-470F-A532-76B1F6D10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2168860"/>
            <a:ext cx="664259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72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587123B-7C57-451F-BAE7-31710554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17</a:t>
            </a:fld>
            <a:endParaRPr lang="he-IL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58E649C-1CE4-4E0E-BC8E-12C464D123C6}"/>
              </a:ext>
            </a:extLst>
          </p:cNvPr>
          <p:cNvSpPr txBox="1"/>
          <p:nvPr/>
        </p:nvSpPr>
        <p:spPr>
          <a:xfrm>
            <a:off x="3563888" y="6308725"/>
            <a:ext cx="504056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>
                <a:solidFill>
                  <a:schemeClr val="bg1"/>
                </a:solidFill>
              </a:rPr>
              <a:t>מקור: </a:t>
            </a:r>
            <a:r>
              <a:rPr lang="en-US" sz="1100" dirty="0">
                <a:solidFill>
                  <a:schemeClr val="bg1"/>
                </a:solidFill>
              </a:rPr>
              <a:t>governing.com</a:t>
            </a:r>
            <a:r>
              <a:rPr lang="he-IL" sz="1100" dirty="0">
                <a:solidFill>
                  <a:schemeClr val="bg1"/>
                </a:solidFill>
              </a:rPr>
              <a:t>, </a:t>
            </a:r>
            <a:r>
              <a:rPr lang="en-US" sz="1100" dirty="0">
                <a:solidFill>
                  <a:schemeClr val="bg1"/>
                </a:solidFill>
              </a:rPr>
              <a:t>govtech.com</a:t>
            </a:r>
            <a:r>
              <a:rPr lang="he-IL" sz="1100" dirty="0">
                <a:solidFill>
                  <a:schemeClr val="bg1"/>
                </a:solidFill>
              </a:rPr>
              <a:t>, </a:t>
            </a:r>
            <a:r>
              <a:rPr lang="en-US" sz="1100" dirty="0">
                <a:solidFill>
                  <a:schemeClr val="bg1"/>
                </a:solidFill>
              </a:rPr>
              <a:t>statescoop.com</a:t>
            </a:r>
            <a:endParaRPr lang="he-IL" sz="1100" dirty="0">
              <a:solidFill>
                <a:schemeClr val="bg1"/>
              </a:solidFill>
            </a:endParaRPr>
          </a:p>
        </p:txBody>
      </p:sp>
      <p:sp>
        <p:nvSpPr>
          <p:cNvPr id="8" name="כותרת 3">
            <a:extLst>
              <a:ext uri="{FF2B5EF4-FFF2-40B4-BE49-F238E27FC236}">
                <a16:creationId xmlns:a16="http://schemas.microsoft.com/office/drawing/2014/main" id="{BDABC382-002F-47D0-B24D-3A79C6BE26A7}"/>
              </a:ext>
            </a:extLst>
          </p:cNvPr>
          <p:cNvSpPr txBox="1">
            <a:spLocks/>
          </p:cNvSpPr>
          <p:nvPr/>
        </p:nvSpPr>
        <p:spPr>
          <a:xfrm>
            <a:off x="1115616" y="274638"/>
            <a:ext cx="7571183" cy="157018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4000" dirty="0"/>
              <a:t>רשויות שכבר פעלו בשקיפות קידמו צעדים לשפר את העברת המידע לציבור בזמן הקורונה</a:t>
            </a:r>
          </a:p>
        </p:txBody>
      </p:sp>
      <p:pic>
        <p:nvPicPr>
          <p:cNvPr id="6" name="תמונה 5">
            <a:hlinkClick r:id="rId3"/>
            <a:extLst>
              <a:ext uri="{FF2B5EF4-FFF2-40B4-BE49-F238E27FC236}">
                <a16:creationId xmlns:a16="http://schemas.microsoft.com/office/drawing/2014/main" id="{83AA1A8F-3AFA-4A1E-8B81-ADE1D3D7E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60" y="2264412"/>
            <a:ext cx="4433084" cy="948564"/>
          </a:xfrm>
          <a:prstGeom prst="rect">
            <a:avLst/>
          </a:prstGeom>
        </p:spPr>
      </p:pic>
      <p:pic>
        <p:nvPicPr>
          <p:cNvPr id="10" name="תמונה 9">
            <a:hlinkClick r:id="rId5"/>
            <a:extLst>
              <a:ext uri="{FF2B5EF4-FFF2-40B4-BE49-F238E27FC236}">
                <a16:creationId xmlns:a16="http://schemas.microsoft.com/office/drawing/2014/main" id="{1E471722-EA09-4211-BC36-19CBF133ED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960" y="3812286"/>
            <a:ext cx="4670957" cy="948564"/>
          </a:xfrm>
          <a:prstGeom prst="rect">
            <a:avLst/>
          </a:prstGeom>
        </p:spPr>
      </p:pic>
      <p:pic>
        <p:nvPicPr>
          <p:cNvPr id="11" name="תמונה 10">
            <a:hlinkClick r:id="rId7"/>
            <a:extLst>
              <a:ext uri="{FF2B5EF4-FFF2-40B4-BE49-F238E27FC236}">
                <a16:creationId xmlns:a16="http://schemas.microsoft.com/office/drawing/2014/main" id="{3980BA8F-2C64-4E5E-8D8B-08560032E2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2415" y="4699707"/>
            <a:ext cx="4354541" cy="940417"/>
          </a:xfrm>
          <a:prstGeom prst="rect">
            <a:avLst/>
          </a:prstGeom>
        </p:spPr>
      </p:pic>
      <p:pic>
        <p:nvPicPr>
          <p:cNvPr id="9" name="תמונה 8">
            <a:hlinkClick r:id="rId9"/>
            <a:extLst>
              <a:ext uri="{FF2B5EF4-FFF2-40B4-BE49-F238E27FC236}">
                <a16:creationId xmlns:a16="http://schemas.microsoft.com/office/drawing/2014/main" id="{C5FA97BF-5317-4044-8230-6993B5EE61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6772" y="2882764"/>
            <a:ext cx="4433084" cy="117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97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587123B-7C57-451F-BAE7-31710554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18</a:t>
            </a:fld>
            <a:endParaRPr lang="he-IL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58E649C-1CE4-4E0E-BC8E-12C464D123C6}"/>
              </a:ext>
            </a:extLst>
          </p:cNvPr>
          <p:cNvSpPr txBox="1"/>
          <p:nvPr/>
        </p:nvSpPr>
        <p:spPr>
          <a:xfrm>
            <a:off x="3563888" y="6308725"/>
            <a:ext cx="504056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>
                <a:solidFill>
                  <a:schemeClr val="bg1"/>
                </a:solidFill>
              </a:rPr>
              <a:t>מקור: </a:t>
            </a:r>
            <a:r>
              <a:rPr lang="en-US" sz="1100" dirty="0">
                <a:solidFill>
                  <a:schemeClr val="bg1"/>
                </a:solidFill>
              </a:rPr>
              <a:t>NACTO</a:t>
            </a:r>
            <a:r>
              <a:rPr lang="he-IL" sz="1100" dirty="0">
                <a:solidFill>
                  <a:schemeClr val="bg1"/>
                </a:solidFill>
              </a:rPr>
              <a:t>, </a:t>
            </a:r>
            <a:r>
              <a:rPr lang="en-US" sz="1100" dirty="0">
                <a:solidFill>
                  <a:schemeClr val="bg1"/>
                </a:solidFill>
              </a:rPr>
              <a:t>CRPE</a:t>
            </a:r>
            <a:endParaRPr lang="he-IL" sz="1100" dirty="0">
              <a:solidFill>
                <a:schemeClr val="bg1"/>
              </a:solidFill>
            </a:endParaRPr>
          </a:p>
        </p:txBody>
      </p:sp>
      <p:sp>
        <p:nvSpPr>
          <p:cNvPr id="8" name="כותרת 3">
            <a:extLst>
              <a:ext uri="{FF2B5EF4-FFF2-40B4-BE49-F238E27FC236}">
                <a16:creationId xmlns:a16="http://schemas.microsoft.com/office/drawing/2014/main" id="{BDABC382-002F-47D0-B24D-3A79C6BE26A7}"/>
              </a:ext>
            </a:extLst>
          </p:cNvPr>
          <p:cNvSpPr txBox="1">
            <a:spLocks/>
          </p:cNvSpPr>
          <p:nvPr/>
        </p:nvSpPr>
        <p:spPr>
          <a:xfrm>
            <a:off x="1115616" y="274638"/>
            <a:ext cx="7571183" cy="15701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4000" dirty="0"/>
              <a:t>רשויות ציבוריות וגופים פילנטרופיים הקימו אתרים ייעודים לעדכון סטטוס של שירותים</a:t>
            </a:r>
          </a:p>
        </p:txBody>
      </p:sp>
      <p:pic>
        <p:nvPicPr>
          <p:cNvPr id="12" name="תמונה 11">
            <a:hlinkClick r:id="rId3"/>
            <a:extLst>
              <a:ext uri="{FF2B5EF4-FFF2-40B4-BE49-F238E27FC236}">
                <a16:creationId xmlns:a16="http://schemas.microsoft.com/office/drawing/2014/main" id="{1A0A4198-864D-448A-8DFA-2294D6E28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799" y="2276872"/>
            <a:ext cx="3672408" cy="3054527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31858FE-6B96-4AB5-B01B-16637C1BB29C}"/>
              </a:ext>
            </a:extLst>
          </p:cNvPr>
          <p:cNvSpPr txBox="1"/>
          <p:nvPr/>
        </p:nvSpPr>
        <p:spPr>
          <a:xfrm>
            <a:off x="1547664" y="5373216"/>
            <a:ext cx="30243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chemeClr val="bg1"/>
                </a:solidFill>
              </a:rPr>
              <a:t>מפת סטטוס לפעילות בבתי ספר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A75A022-98FA-43A6-A11E-15ABC60C4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452" y="2822150"/>
            <a:ext cx="3970783" cy="1905236"/>
          </a:xfrm>
          <a:prstGeom prst="rect">
            <a:avLst/>
          </a:prstGeom>
        </p:spPr>
      </p:pic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A3D203A5-5B31-4C47-AE0E-0DE0E2E91CE1}"/>
              </a:ext>
            </a:extLst>
          </p:cNvPr>
          <p:cNvSpPr txBox="1"/>
          <p:nvPr/>
        </p:nvSpPr>
        <p:spPr>
          <a:xfrm>
            <a:off x="5143288" y="5293563"/>
            <a:ext cx="33843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chemeClr val="bg1"/>
                </a:solidFill>
              </a:rPr>
              <a:t>קובץ לשיתוף מידע על פעולות של רשויות תחבורה בערים בארה"ב</a:t>
            </a:r>
          </a:p>
        </p:txBody>
      </p:sp>
    </p:spTree>
    <p:extLst>
      <p:ext uri="{BB962C8B-B14F-4D97-AF65-F5344CB8AC3E}">
        <p14:creationId xmlns:p14="http://schemas.microsoft.com/office/powerpoint/2010/main" val="1955671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5B5D962E-29E0-48C1-B203-295664A88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772816"/>
            <a:ext cx="6678781" cy="4001352"/>
          </a:xfrm>
          <a:prstGeom prst="rect">
            <a:avLst/>
          </a:prstGeom>
        </p:spPr>
      </p:pic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587123B-7C57-451F-BAE7-31710554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19</a:t>
            </a:fld>
            <a:endParaRPr lang="he-IL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58E649C-1CE4-4E0E-BC8E-12C464D123C6}"/>
              </a:ext>
            </a:extLst>
          </p:cNvPr>
          <p:cNvSpPr txBox="1"/>
          <p:nvPr/>
        </p:nvSpPr>
        <p:spPr>
          <a:xfrm>
            <a:off x="3563888" y="6308725"/>
            <a:ext cx="504056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>
                <a:solidFill>
                  <a:schemeClr val="bg1"/>
                </a:solidFill>
              </a:rPr>
              <a:t>מקור: </a:t>
            </a:r>
            <a:r>
              <a:rPr lang="en-US" sz="1100" dirty="0">
                <a:solidFill>
                  <a:schemeClr val="bg1"/>
                </a:solidFill>
                <a:hlinkClick r:id="rId4"/>
              </a:rPr>
              <a:t>Open Government Partnership</a:t>
            </a:r>
            <a:endParaRPr lang="he-IL" sz="1100" dirty="0">
              <a:solidFill>
                <a:schemeClr val="bg1"/>
              </a:solidFill>
            </a:endParaRPr>
          </a:p>
        </p:txBody>
      </p:sp>
      <p:sp>
        <p:nvSpPr>
          <p:cNvPr id="8" name="כותרת 3">
            <a:extLst>
              <a:ext uri="{FF2B5EF4-FFF2-40B4-BE49-F238E27FC236}">
                <a16:creationId xmlns:a16="http://schemas.microsoft.com/office/drawing/2014/main" id="{BDABC382-002F-47D0-B24D-3A79C6BE26A7}"/>
              </a:ext>
            </a:extLst>
          </p:cNvPr>
          <p:cNvSpPr txBox="1">
            <a:spLocks/>
          </p:cNvSpPr>
          <p:nvPr/>
        </p:nvSpPr>
        <p:spPr>
          <a:xfrm>
            <a:off x="1115616" y="274638"/>
            <a:ext cx="7571183" cy="15701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4000" dirty="0"/>
              <a:t>כאשר הרשויות משתפות מידע נוצרות יוזמות שמעצימות את העברת המידע </a:t>
            </a:r>
          </a:p>
        </p:txBody>
      </p:sp>
    </p:spTree>
    <p:extLst>
      <p:ext uri="{BB962C8B-B14F-4D97-AF65-F5344CB8AC3E}">
        <p14:creationId xmlns:p14="http://schemas.microsoft.com/office/powerpoint/2010/main" val="62252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>
            <a:extLst>
              <a:ext uri="{FF2B5EF4-FFF2-40B4-BE49-F238E27FC236}">
                <a16:creationId xmlns:a16="http://schemas.microsoft.com/office/drawing/2014/main" id="{37EEA415-7A5B-4BB4-954E-205DFB0AA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7704" y="1961257"/>
            <a:ext cx="6400800" cy="1470025"/>
          </a:xfrm>
        </p:spPr>
        <p:txBody>
          <a:bodyPr/>
          <a:lstStyle/>
          <a:p>
            <a:r>
              <a:rPr lang="he-IL" dirty="0"/>
              <a:t>האם חוק חופש המידע נדבק בקורונה?</a:t>
            </a:r>
          </a:p>
        </p:txBody>
      </p:sp>
      <p:sp>
        <p:nvSpPr>
          <p:cNvPr id="9" name="כותרת משנה 8">
            <a:extLst>
              <a:ext uri="{FF2B5EF4-FFF2-40B4-BE49-F238E27FC236}">
                <a16:creationId xmlns:a16="http://schemas.microsoft.com/office/drawing/2014/main" id="{37C64F48-43E1-4A04-AAAB-ED579534A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7704" y="3717032"/>
            <a:ext cx="6400800" cy="1752600"/>
          </a:xfrm>
        </p:spPr>
        <p:txBody>
          <a:bodyPr/>
          <a:lstStyle/>
          <a:p>
            <a:r>
              <a:rPr lang="he-IL" dirty="0">
                <a:solidFill>
                  <a:schemeClr val="bg1"/>
                </a:solidFill>
              </a:rPr>
              <a:t>סקירה עולמית – יוגב שרביט</a:t>
            </a:r>
            <a:endParaRPr lang="he-IL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3FB5DB1-8EBB-41A2-8359-661D7F45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9929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587123B-7C57-451F-BAE7-31710554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20</a:t>
            </a:fld>
            <a:endParaRPr lang="he-IL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58E649C-1CE4-4E0E-BC8E-12C464D123C6}"/>
              </a:ext>
            </a:extLst>
          </p:cNvPr>
          <p:cNvSpPr txBox="1"/>
          <p:nvPr/>
        </p:nvSpPr>
        <p:spPr>
          <a:xfrm>
            <a:off x="3563888" y="6308725"/>
            <a:ext cx="504056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>
                <a:solidFill>
                  <a:schemeClr val="bg1"/>
                </a:solidFill>
              </a:rPr>
              <a:t>מקור: </a:t>
            </a:r>
            <a:r>
              <a:rPr lang="en-US" sz="1100" dirty="0">
                <a:solidFill>
                  <a:schemeClr val="bg1"/>
                </a:solidFill>
                <a:hlinkClick r:id="rId3"/>
              </a:rPr>
              <a:t>medium</a:t>
            </a:r>
            <a:endParaRPr lang="he-IL" sz="1100" dirty="0">
              <a:solidFill>
                <a:schemeClr val="bg1"/>
              </a:solidFill>
            </a:endParaRPr>
          </a:p>
        </p:txBody>
      </p:sp>
      <p:sp>
        <p:nvSpPr>
          <p:cNvPr id="8" name="כותרת 3">
            <a:extLst>
              <a:ext uri="{FF2B5EF4-FFF2-40B4-BE49-F238E27FC236}">
                <a16:creationId xmlns:a16="http://schemas.microsoft.com/office/drawing/2014/main" id="{BDABC382-002F-47D0-B24D-3A79C6BE26A7}"/>
              </a:ext>
            </a:extLst>
          </p:cNvPr>
          <p:cNvSpPr txBox="1">
            <a:spLocks/>
          </p:cNvSpPr>
          <p:nvPr/>
        </p:nvSpPr>
        <p:spPr>
          <a:xfrm>
            <a:off x="1115616" y="274638"/>
            <a:ext cx="7571183" cy="157018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4000" dirty="0"/>
              <a:t>הרשויות במטרופולין לונדון הפכו את המשבר להזדמנות – שיפור תהליכי שחרור המידע ושיתוף הציבור במידע ודיונים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06028CA-EEFD-4604-A973-B8C89B075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835299"/>
            <a:ext cx="4632176" cy="1496748"/>
          </a:xfrm>
          <a:prstGeom prst="rect">
            <a:avLst/>
          </a:prstGeom>
        </p:spPr>
      </p:pic>
      <p:pic>
        <p:nvPicPr>
          <p:cNvPr id="8194" name="Picture 2" descr="Table summarising the key points in this blog">
            <a:extLst>
              <a:ext uri="{FF2B5EF4-FFF2-40B4-BE49-F238E27FC236}">
                <a16:creationId xmlns:a16="http://schemas.microsoft.com/office/drawing/2014/main" id="{3B3CCB91-D5E0-4567-A7A2-2B814CD51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703" y="2780928"/>
            <a:ext cx="5436096" cy="305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584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587123B-7C57-451F-BAE7-31710554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21</a:t>
            </a:fld>
            <a:endParaRPr lang="he-IL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58E649C-1CE4-4E0E-BC8E-12C464D123C6}"/>
              </a:ext>
            </a:extLst>
          </p:cNvPr>
          <p:cNvSpPr txBox="1"/>
          <p:nvPr/>
        </p:nvSpPr>
        <p:spPr>
          <a:xfrm>
            <a:off x="3614563" y="6321752"/>
            <a:ext cx="504056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>
                <a:solidFill>
                  <a:schemeClr val="bg1"/>
                </a:solidFill>
              </a:rPr>
              <a:t>מקור: </a:t>
            </a:r>
            <a:r>
              <a:rPr lang="en-US" sz="1100" dirty="0">
                <a:solidFill>
                  <a:schemeClr val="bg1"/>
                </a:solidFill>
                <a:hlinkClick r:id="rId3"/>
              </a:rPr>
              <a:t>Scientific American</a:t>
            </a:r>
            <a:endParaRPr lang="he-IL" sz="1100" dirty="0">
              <a:solidFill>
                <a:schemeClr val="bg1"/>
              </a:solidFill>
            </a:endParaRPr>
          </a:p>
        </p:txBody>
      </p:sp>
      <p:sp>
        <p:nvSpPr>
          <p:cNvPr id="8" name="כותרת 3">
            <a:extLst>
              <a:ext uri="{FF2B5EF4-FFF2-40B4-BE49-F238E27FC236}">
                <a16:creationId xmlns:a16="http://schemas.microsoft.com/office/drawing/2014/main" id="{BDABC382-002F-47D0-B24D-3A79C6BE26A7}"/>
              </a:ext>
            </a:extLst>
          </p:cNvPr>
          <p:cNvSpPr txBox="1">
            <a:spLocks/>
          </p:cNvSpPr>
          <p:nvPr/>
        </p:nvSpPr>
        <p:spPr>
          <a:xfrm>
            <a:off x="1115616" y="274638"/>
            <a:ext cx="7571183" cy="15701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4000" dirty="0"/>
              <a:t>שקיפות מצד השלטון המקומי וגופי הבריאות בארה"ב הוכיח את עצמו במבחן אמון הציבור</a:t>
            </a:r>
          </a:p>
        </p:txBody>
      </p:sp>
      <p:pic>
        <p:nvPicPr>
          <p:cNvPr id="20482" name="Picture 2" descr="Most say their state and local governments are reacting about right to the coronavirus outbreak">
            <a:extLst>
              <a:ext uri="{FF2B5EF4-FFF2-40B4-BE49-F238E27FC236}">
                <a16:creationId xmlns:a16="http://schemas.microsoft.com/office/drawing/2014/main" id="{C0CEEA4B-E31E-446E-A9D4-CDDD57EBD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17625"/>
            <a:ext cx="3455373" cy="380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Most in both parties say public health, state and local officials are doing well responding to COVID-19 outbreak">
            <a:extLst>
              <a:ext uri="{FF2B5EF4-FFF2-40B4-BE49-F238E27FC236}">
                <a16:creationId xmlns:a16="http://schemas.microsoft.com/office/drawing/2014/main" id="{5622B7BD-EF4B-4548-B38D-4086F9EC6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630" y="1817625"/>
            <a:ext cx="2327499" cy="438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662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587123B-7C57-451F-BAE7-31710554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22</a:t>
            </a:fld>
            <a:endParaRPr lang="he-IL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58E649C-1CE4-4E0E-BC8E-12C464D123C6}"/>
              </a:ext>
            </a:extLst>
          </p:cNvPr>
          <p:cNvSpPr txBox="1"/>
          <p:nvPr/>
        </p:nvSpPr>
        <p:spPr>
          <a:xfrm>
            <a:off x="3563888" y="6308725"/>
            <a:ext cx="504056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>
                <a:solidFill>
                  <a:schemeClr val="bg1"/>
                </a:solidFill>
              </a:rPr>
              <a:t>מקור: </a:t>
            </a:r>
            <a:r>
              <a:rPr lang="en-US" sz="1100" dirty="0">
                <a:solidFill>
                  <a:schemeClr val="bg1"/>
                </a:solidFill>
                <a:hlinkClick r:id="rId3"/>
              </a:rPr>
              <a:t>Nuffield Council on </a:t>
            </a:r>
            <a:r>
              <a:rPr lang="en-US" sz="1100" dirty="0" err="1">
                <a:solidFill>
                  <a:schemeClr val="bg1"/>
                </a:solidFill>
                <a:hlinkClick r:id="rId3"/>
              </a:rPr>
              <a:t>Biothics</a:t>
            </a:r>
            <a:endParaRPr lang="he-IL" sz="1100" dirty="0">
              <a:solidFill>
                <a:schemeClr val="bg1"/>
              </a:solidFill>
            </a:endParaRPr>
          </a:p>
        </p:txBody>
      </p:sp>
      <p:sp>
        <p:nvSpPr>
          <p:cNvPr id="8" name="כותרת 3">
            <a:extLst>
              <a:ext uri="{FF2B5EF4-FFF2-40B4-BE49-F238E27FC236}">
                <a16:creationId xmlns:a16="http://schemas.microsoft.com/office/drawing/2014/main" id="{BDABC382-002F-47D0-B24D-3A79C6BE26A7}"/>
              </a:ext>
            </a:extLst>
          </p:cNvPr>
          <p:cNvSpPr txBox="1">
            <a:spLocks/>
          </p:cNvSpPr>
          <p:nvPr/>
        </p:nvSpPr>
        <p:spPr>
          <a:xfrm>
            <a:off x="1115616" y="274638"/>
            <a:ext cx="7571183" cy="15701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4000" dirty="0"/>
              <a:t>בשביל לשמור על אמון הציבור -  מידע וחוק חופש המידע לא צריך לעצור בגלל משבר 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F4F6BDAD-6088-4050-BBA7-FBD90F6C1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772816"/>
            <a:ext cx="6618592" cy="2016224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814D848E-9971-493B-9584-F77952D8BF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3933056"/>
            <a:ext cx="7950572" cy="13541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דיו 9">
                <a:extLst>
                  <a:ext uri="{FF2B5EF4-FFF2-40B4-BE49-F238E27FC236}">
                    <a16:creationId xmlns:a16="http://schemas.microsoft.com/office/drawing/2014/main" id="{7CA603A4-4F16-4BAB-A577-26D9187C5506}"/>
                  </a:ext>
                </a:extLst>
              </p14:cNvPr>
              <p14:cNvContentPartPr/>
              <p14:nvPr/>
            </p14:nvContentPartPr>
            <p14:xfrm>
              <a:off x="3828720" y="4405950"/>
              <a:ext cx="2710440" cy="13680"/>
            </p14:xfrm>
          </p:contentPart>
        </mc:Choice>
        <mc:Fallback xmlns="">
          <p:pic>
            <p:nvPicPr>
              <p:cNvPr id="10" name="דיו 9">
                <a:extLst>
                  <a:ext uri="{FF2B5EF4-FFF2-40B4-BE49-F238E27FC236}">
                    <a16:creationId xmlns:a16="http://schemas.microsoft.com/office/drawing/2014/main" id="{7CA603A4-4F16-4BAB-A577-26D9187C550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74720" y="4297950"/>
                <a:ext cx="28180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דיו 10">
                <a:extLst>
                  <a:ext uri="{FF2B5EF4-FFF2-40B4-BE49-F238E27FC236}">
                    <a16:creationId xmlns:a16="http://schemas.microsoft.com/office/drawing/2014/main" id="{1E79BA34-DACD-4EF2-9CAE-23C97B6EF7B8}"/>
                  </a:ext>
                </a:extLst>
              </p14:cNvPr>
              <p14:cNvContentPartPr/>
              <p14:nvPr/>
            </p14:nvContentPartPr>
            <p14:xfrm>
              <a:off x="2505000" y="4684950"/>
              <a:ext cx="5599800" cy="58320"/>
            </p14:xfrm>
          </p:contentPart>
        </mc:Choice>
        <mc:Fallback xmlns="">
          <p:pic>
            <p:nvPicPr>
              <p:cNvPr id="11" name="דיו 10">
                <a:extLst>
                  <a:ext uri="{FF2B5EF4-FFF2-40B4-BE49-F238E27FC236}">
                    <a16:creationId xmlns:a16="http://schemas.microsoft.com/office/drawing/2014/main" id="{1E79BA34-DACD-4EF2-9CAE-23C97B6EF7B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51000" y="4577310"/>
                <a:ext cx="570744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דיו 11">
                <a:extLst>
                  <a:ext uri="{FF2B5EF4-FFF2-40B4-BE49-F238E27FC236}">
                    <a16:creationId xmlns:a16="http://schemas.microsoft.com/office/drawing/2014/main" id="{DD78973F-95CA-4CB3-A389-2945D4A53E98}"/>
                  </a:ext>
                </a:extLst>
              </p14:cNvPr>
              <p14:cNvContentPartPr/>
              <p14:nvPr/>
            </p14:nvContentPartPr>
            <p14:xfrm>
              <a:off x="1342920" y="4980150"/>
              <a:ext cx="5685480" cy="77400"/>
            </p14:xfrm>
          </p:contentPart>
        </mc:Choice>
        <mc:Fallback xmlns="">
          <p:pic>
            <p:nvPicPr>
              <p:cNvPr id="12" name="דיו 11">
                <a:extLst>
                  <a:ext uri="{FF2B5EF4-FFF2-40B4-BE49-F238E27FC236}">
                    <a16:creationId xmlns:a16="http://schemas.microsoft.com/office/drawing/2014/main" id="{DD78973F-95CA-4CB3-A389-2945D4A53E9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88920" y="4872510"/>
                <a:ext cx="579312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דיו 12">
                <a:extLst>
                  <a:ext uri="{FF2B5EF4-FFF2-40B4-BE49-F238E27FC236}">
                    <a16:creationId xmlns:a16="http://schemas.microsoft.com/office/drawing/2014/main" id="{98BC0979-637B-4C63-BD5C-2C37DB2D51F3}"/>
                  </a:ext>
                </a:extLst>
              </p14:cNvPr>
              <p14:cNvContentPartPr/>
              <p14:nvPr/>
            </p14:nvContentPartPr>
            <p14:xfrm>
              <a:off x="5705400" y="4970070"/>
              <a:ext cx="1348200" cy="137160"/>
            </p14:xfrm>
          </p:contentPart>
        </mc:Choice>
        <mc:Fallback xmlns="">
          <p:pic>
            <p:nvPicPr>
              <p:cNvPr id="13" name="דיו 12">
                <a:extLst>
                  <a:ext uri="{FF2B5EF4-FFF2-40B4-BE49-F238E27FC236}">
                    <a16:creationId xmlns:a16="http://schemas.microsoft.com/office/drawing/2014/main" id="{98BC0979-637B-4C63-BD5C-2C37DB2D51F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87400" y="4934430"/>
                <a:ext cx="13838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דיו 13">
                <a:extLst>
                  <a:ext uri="{FF2B5EF4-FFF2-40B4-BE49-F238E27FC236}">
                    <a16:creationId xmlns:a16="http://schemas.microsoft.com/office/drawing/2014/main" id="{D98C0614-AFFE-4F1D-BAB9-2DE78B67BF93}"/>
                  </a:ext>
                </a:extLst>
              </p14:cNvPr>
              <p14:cNvContentPartPr/>
              <p14:nvPr/>
            </p14:nvContentPartPr>
            <p14:xfrm>
              <a:off x="9515280" y="3543030"/>
              <a:ext cx="360" cy="360"/>
            </p14:xfrm>
          </p:contentPart>
        </mc:Choice>
        <mc:Fallback xmlns="">
          <p:pic>
            <p:nvPicPr>
              <p:cNvPr id="14" name="דיו 13">
                <a:extLst>
                  <a:ext uri="{FF2B5EF4-FFF2-40B4-BE49-F238E27FC236}">
                    <a16:creationId xmlns:a16="http://schemas.microsoft.com/office/drawing/2014/main" id="{D98C0614-AFFE-4F1D-BAB9-2DE78B67BF9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497280" y="3507390"/>
                <a:ext cx="36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6359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587123B-7C57-451F-BAE7-31710554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23</a:t>
            </a:fld>
            <a:endParaRPr lang="he-IL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58E649C-1CE4-4E0E-BC8E-12C464D123C6}"/>
              </a:ext>
            </a:extLst>
          </p:cNvPr>
          <p:cNvSpPr txBox="1"/>
          <p:nvPr/>
        </p:nvSpPr>
        <p:spPr>
          <a:xfrm>
            <a:off x="3563888" y="6308725"/>
            <a:ext cx="504056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>
                <a:solidFill>
                  <a:schemeClr val="bg1"/>
                </a:solidFill>
              </a:rPr>
              <a:t>מקור: </a:t>
            </a:r>
            <a:r>
              <a:rPr lang="he-IL" sz="1100" dirty="0">
                <a:solidFill>
                  <a:schemeClr val="bg1"/>
                </a:solidFill>
                <a:hlinkClick r:id="rId3"/>
              </a:rPr>
              <a:t>הארץ</a:t>
            </a:r>
            <a:endParaRPr lang="he-IL" sz="1100" dirty="0">
              <a:solidFill>
                <a:schemeClr val="bg1"/>
              </a:solidFill>
            </a:endParaRPr>
          </a:p>
        </p:txBody>
      </p:sp>
      <p:sp>
        <p:nvSpPr>
          <p:cNvPr id="8" name="כותרת 3">
            <a:extLst>
              <a:ext uri="{FF2B5EF4-FFF2-40B4-BE49-F238E27FC236}">
                <a16:creationId xmlns:a16="http://schemas.microsoft.com/office/drawing/2014/main" id="{BDABC382-002F-47D0-B24D-3A79C6BE26A7}"/>
              </a:ext>
            </a:extLst>
          </p:cNvPr>
          <p:cNvSpPr txBox="1">
            <a:spLocks/>
          </p:cNvSpPr>
          <p:nvPr/>
        </p:nvSpPr>
        <p:spPr>
          <a:xfrm>
            <a:off x="1115616" y="274638"/>
            <a:ext cx="7571183" cy="157018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4000" dirty="0"/>
              <a:t>בתקופת משבר מידע וחופש מידע מגבירים את האחריותיות של נבחרי הציבור ואת אמון הציבור בנבחריו</a:t>
            </a:r>
          </a:p>
        </p:txBody>
      </p:sp>
      <p:pic>
        <p:nvPicPr>
          <p:cNvPr id="12" name="תמונה 11">
            <a:hlinkClick r:id="rId3"/>
            <a:extLst>
              <a:ext uri="{FF2B5EF4-FFF2-40B4-BE49-F238E27FC236}">
                <a16:creationId xmlns:a16="http://schemas.microsoft.com/office/drawing/2014/main" id="{44F1B7A2-7C8F-42F9-8152-06FB0B803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815" y="2370894"/>
            <a:ext cx="7415447" cy="23542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דיו 2">
                <a:extLst>
                  <a:ext uri="{FF2B5EF4-FFF2-40B4-BE49-F238E27FC236}">
                    <a16:creationId xmlns:a16="http://schemas.microsoft.com/office/drawing/2014/main" id="{D673C584-045E-4AE1-B227-E264136FD1AD}"/>
                  </a:ext>
                </a:extLst>
              </p14:cNvPr>
              <p14:cNvContentPartPr/>
              <p14:nvPr/>
            </p14:nvContentPartPr>
            <p14:xfrm>
              <a:off x="3923928" y="4342077"/>
              <a:ext cx="4509000" cy="118800"/>
            </p14:xfrm>
          </p:contentPart>
        </mc:Choice>
        <mc:Fallback xmlns="">
          <p:pic>
            <p:nvPicPr>
              <p:cNvPr id="3" name="דיו 2">
                <a:extLst>
                  <a:ext uri="{FF2B5EF4-FFF2-40B4-BE49-F238E27FC236}">
                    <a16:creationId xmlns:a16="http://schemas.microsoft.com/office/drawing/2014/main" id="{D673C584-045E-4AE1-B227-E264136FD1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69928" y="4234077"/>
                <a:ext cx="46166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דיו 3">
                <a:extLst>
                  <a:ext uri="{FF2B5EF4-FFF2-40B4-BE49-F238E27FC236}">
                    <a16:creationId xmlns:a16="http://schemas.microsoft.com/office/drawing/2014/main" id="{A38E9868-B676-4388-8AC3-ED8C9C364B4F}"/>
                  </a:ext>
                </a:extLst>
              </p14:cNvPr>
              <p14:cNvContentPartPr/>
              <p14:nvPr/>
            </p14:nvContentPartPr>
            <p14:xfrm>
              <a:off x="2067188" y="4100400"/>
              <a:ext cx="2993400" cy="39600"/>
            </p14:xfrm>
          </p:contentPart>
        </mc:Choice>
        <mc:Fallback xmlns="">
          <p:pic>
            <p:nvPicPr>
              <p:cNvPr id="4" name="דיו 3">
                <a:extLst>
                  <a:ext uri="{FF2B5EF4-FFF2-40B4-BE49-F238E27FC236}">
                    <a16:creationId xmlns:a16="http://schemas.microsoft.com/office/drawing/2014/main" id="{A38E9868-B676-4388-8AC3-ED8C9C364B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13188" y="3992760"/>
                <a:ext cx="31010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דיו 5">
                <a:extLst>
                  <a:ext uri="{FF2B5EF4-FFF2-40B4-BE49-F238E27FC236}">
                    <a16:creationId xmlns:a16="http://schemas.microsoft.com/office/drawing/2014/main" id="{95A7CA6B-EBD8-4E4C-961C-021473982034}"/>
                  </a:ext>
                </a:extLst>
              </p14:cNvPr>
              <p14:cNvContentPartPr/>
              <p14:nvPr/>
            </p14:nvContentPartPr>
            <p14:xfrm>
              <a:off x="4034640" y="4180950"/>
              <a:ext cx="308880" cy="21240"/>
            </p14:xfrm>
          </p:contentPart>
        </mc:Choice>
        <mc:Fallback xmlns="">
          <p:pic>
            <p:nvPicPr>
              <p:cNvPr id="6" name="דיו 5">
                <a:extLst>
                  <a:ext uri="{FF2B5EF4-FFF2-40B4-BE49-F238E27FC236}">
                    <a16:creationId xmlns:a16="http://schemas.microsoft.com/office/drawing/2014/main" id="{95A7CA6B-EBD8-4E4C-961C-02147398203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81000" y="4073310"/>
                <a:ext cx="416520" cy="23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1774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587123B-7C57-451F-BAE7-31710554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24</a:t>
            </a:fld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940F8946-FDE1-4B37-8A97-215FE3553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799" y="1772816"/>
            <a:ext cx="6044585" cy="3672408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58E649C-1CE4-4E0E-BC8E-12C464D123C6}"/>
              </a:ext>
            </a:extLst>
          </p:cNvPr>
          <p:cNvSpPr txBox="1"/>
          <p:nvPr/>
        </p:nvSpPr>
        <p:spPr>
          <a:xfrm>
            <a:off x="3563888" y="6308725"/>
            <a:ext cx="504056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>
                <a:solidFill>
                  <a:schemeClr val="bg1"/>
                </a:solidFill>
              </a:rPr>
              <a:t>מקור: </a:t>
            </a:r>
            <a:r>
              <a:rPr lang="en-US" sz="1100" dirty="0">
                <a:solidFill>
                  <a:schemeClr val="bg1"/>
                </a:solidFill>
                <a:hlinkClick r:id="rId4"/>
              </a:rPr>
              <a:t>New York Times</a:t>
            </a:r>
            <a:endParaRPr lang="he-IL" sz="1100" dirty="0">
              <a:solidFill>
                <a:schemeClr val="bg1"/>
              </a:solidFill>
            </a:endParaRPr>
          </a:p>
        </p:txBody>
      </p:sp>
      <p:sp>
        <p:nvSpPr>
          <p:cNvPr id="8" name="כותרת 3">
            <a:extLst>
              <a:ext uri="{FF2B5EF4-FFF2-40B4-BE49-F238E27FC236}">
                <a16:creationId xmlns:a16="http://schemas.microsoft.com/office/drawing/2014/main" id="{BDABC382-002F-47D0-B24D-3A79C6BE26A7}"/>
              </a:ext>
            </a:extLst>
          </p:cNvPr>
          <p:cNvSpPr txBox="1">
            <a:spLocks/>
          </p:cNvSpPr>
          <p:nvPr/>
        </p:nvSpPr>
        <p:spPr>
          <a:xfrm>
            <a:off x="1115616" y="274638"/>
            <a:ext cx="7571183" cy="157018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4000" dirty="0"/>
              <a:t>הגישה כלפי חוק חופש המידע היא גם הגישה כלפי הדמוקרטיה – היא לא צריכה להתעכב בגלל מצב חירום</a:t>
            </a:r>
          </a:p>
        </p:txBody>
      </p:sp>
    </p:spTree>
    <p:extLst>
      <p:ext uri="{BB962C8B-B14F-4D97-AF65-F5344CB8AC3E}">
        <p14:creationId xmlns:p14="http://schemas.microsoft.com/office/powerpoint/2010/main" val="1802012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0201BC70-0CB5-4FAE-AAF1-F4A18B700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dirty="0"/>
              <a:t>אודות</a:t>
            </a:r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6B61845C-D409-4A59-BA03-73B1C88FE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3</a:t>
            </a:fld>
            <a:endParaRPr lang="he-IL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0A2F33EF-D9D7-4164-AD83-61CD0100624B}"/>
              </a:ext>
            </a:extLst>
          </p:cNvPr>
          <p:cNvSpPr txBox="1"/>
          <p:nvPr/>
        </p:nvSpPr>
        <p:spPr>
          <a:xfrm>
            <a:off x="3563888" y="6308725"/>
            <a:ext cx="504056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>
                <a:solidFill>
                  <a:schemeClr val="bg1"/>
                </a:solidFill>
              </a:rPr>
              <a:t>מקור:</a:t>
            </a:r>
          </a:p>
        </p:txBody>
      </p:sp>
      <p:sp>
        <p:nvSpPr>
          <p:cNvPr id="9" name="מציין מיקום תוכן 12">
            <a:extLst>
              <a:ext uri="{FF2B5EF4-FFF2-40B4-BE49-F238E27FC236}">
                <a16:creationId xmlns:a16="http://schemas.microsoft.com/office/drawing/2014/main" id="{38D376DA-EC7E-4388-9586-B4F9B06A8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600201"/>
            <a:ext cx="7571183" cy="4061048"/>
          </a:xfrm>
        </p:spPr>
        <p:txBody>
          <a:bodyPr>
            <a:normAutofit/>
          </a:bodyPr>
          <a:lstStyle/>
          <a:p>
            <a:r>
              <a:rPr lang="he-IL" dirty="0"/>
              <a:t>מנהל הבלוג המדד המוניציפלי, העוסק בכלכלת רשויות מקומיות</a:t>
            </a:r>
          </a:p>
          <a:p>
            <a:r>
              <a:rPr lang="he-IL" dirty="0"/>
              <a:t>פעיל בתחום חופש המידע ושקיפות</a:t>
            </a:r>
          </a:p>
          <a:p>
            <a:r>
              <a:rPr lang="he-IL" dirty="0"/>
              <a:t>חבר ועדת הביקורת של התנועה מתחילת שנת 2019</a:t>
            </a:r>
          </a:p>
        </p:txBody>
      </p:sp>
    </p:spTree>
    <p:extLst>
      <p:ext uri="{BB962C8B-B14F-4D97-AF65-F5344CB8AC3E}">
        <p14:creationId xmlns:p14="http://schemas.microsoft.com/office/powerpoint/2010/main" val="1438136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0201BC70-0CB5-4FAE-AAF1-F4A18B700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281" y="39166"/>
            <a:ext cx="7571183" cy="1714202"/>
          </a:xfrm>
        </p:spPr>
        <p:txBody>
          <a:bodyPr>
            <a:noAutofit/>
          </a:bodyPr>
          <a:lstStyle/>
          <a:p>
            <a:pPr algn="r"/>
            <a:r>
              <a:rPr lang="he-IL" sz="3600" dirty="0"/>
              <a:t>במצב חירום ובהעדר כ"א, חוק חופש המידע בישראל נדחק הצידה וזכות לפנות לערכאות צומצמה בגלל סגירה זמנית של בתי המשפט</a:t>
            </a:r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6B61845C-D409-4A59-BA03-73B1C88FE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4</a:t>
            </a:fld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4FE0BF1-A591-4831-BEEB-D826015F0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243" y="1794763"/>
            <a:ext cx="3136951" cy="3938494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A502F0B8-9395-4E6B-B257-DA0D7E94EB75}"/>
              </a:ext>
            </a:extLst>
          </p:cNvPr>
          <p:cNvSpPr/>
          <p:nvPr/>
        </p:nvSpPr>
        <p:spPr>
          <a:xfrm>
            <a:off x="1257401" y="4343642"/>
            <a:ext cx="3062793" cy="288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7A6D2D6D-9E23-4A6E-9A8C-4BC7065C16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088" b="27451"/>
          <a:stretch/>
        </p:blipFill>
        <p:spPr>
          <a:xfrm>
            <a:off x="2087941" y="4487658"/>
            <a:ext cx="6660523" cy="964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6C7A9823-667F-49EC-BAB5-4B48EEF98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889" y="1895370"/>
            <a:ext cx="1815061" cy="2308284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0A2F33EF-D9D7-4164-AD83-61CD0100624B}"/>
              </a:ext>
            </a:extLst>
          </p:cNvPr>
          <p:cNvSpPr txBox="1"/>
          <p:nvPr/>
        </p:nvSpPr>
        <p:spPr>
          <a:xfrm>
            <a:off x="3059832" y="6308725"/>
            <a:ext cx="554461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>
                <a:solidFill>
                  <a:schemeClr val="bg1"/>
                </a:solidFill>
              </a:rPr>
              <a:t>מקור: אתר בתי המשפט; תכתובת של היחידה הממשלתית לחופש המידע, משרד המשפטים</a:t>
            </a:r>
          </a:p>
        </p:txBody>
      </p:sp>
    </p:spTree>
    <p:extLst>
      <p:ext uri="{BB962C8B-B14F-4D97-AF65-F5344CB8AC3E}">
        <p14:creationId xmlns:p14="http://schemas.microsoft.com/office/powerpoint/2010/main" val="22406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0201BC70-0CB5-4FAE-AAF1-F4A18B700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3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e-IL" dirty="0"/>
              <a:t>אבל לא רק בישראל צומצמה זכות לפנות לערכאות בגלל סגירת בתי המשפט</a:t>
            </a:r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6B61845C-D409-4A59-BA03-73B1C88FE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9EDCD2EE-2FA3-44F0-842F-EDF7409C81B3}" type="slidenum">
              <a:rPr lang="he-IL" smtClean="0"/>
              <a:t>5</a:t>
            </a:fld>
            <a:endParaRPr lang="he-IL"/>
          </a:p>
        </p:txBody>
      </p:sp>
      <p:sp>
        <p:nvSpPr>
          <p:cNvPr id="13" name="מציין מיקום תוכן 12">
            <a:extLst>
              <a:ext uri="{FF2B5EF4-FFF2-40B4-BE49-F238E27FC236}">
                <a16:creationId xmlns:a16="http://schemas.microsoft.com/office/drawing/2014/main" id="{C3CEE511-F5C9-4777-9721-836FD4EAC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728" y="1600200"/>
            <a:ext cx="4208071" cy="4525963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מדינות נוספות בהן בתי המשפט נסגרו </a:t>
            </a:r>
            <a:r>
              <a:rPr lang="he-IL" u="sng" dirty="0"/>
              <a:t>זמנית</a:t>
            </a:r>
          </a:p>
          <a:p>
            <a:pPr lvl="1"/>
            <a:r>
              <a:rPr lang="he-IL" dirty="0"/>
              <a:t>איטליה</a:t>
            </a:r>
          </a:p>
          <a:p>
            <a:pPr lvl="1"/>
            <a:r>
              <a:rPr lang="he-IL" dirty="0"/>
              <a:t>צרפת</a:t>
            </a:r>
          </a:p>
          <a:p>
            <a:pPr lvl="1"/>
            <a:r>
              <a:rPr lang="he-IL" dirty="0"/>
              <a:t>האיחוד האירופי</a:t>
            </a:r>
          </a:p>
          <a:p>
            <a:pPr lvl="1"/>
            <a:r>
              <a:rPr lang="he-IL" dirty="0"/>
              <a:t>גרמניה</a:t>
            </a:r>
          </a:p>
          <a:p>
            <a:pPr lvl="1"/>
            <a:r>
              <a:rPr lang="he-IL" dirty="0"/>
              <a:t>פורטוגל</a:t>
            </a:r>
          </a:p>
          <a:p>
            <a:pPr lvl="1"/>
            <a:r>
              <a:rPr lang="he-IL" dirty="0"/>
              <a:t>נורבגיה</a:t>
            </a:r>
          </a:p>
          <a:p>
            <a:pPr lvl="1"/>
            <a:r>
              <a:rPr lang="he-IL" dirty="0"/>
              <a:t>ועוד </a:t>
            </a:r>
            <a:r>
              <a:rPr lang="he-IL" dirty="0" err="1"/>
              <a:t>ועוד</a:t>
            </a:r>
            <a:r>
              <a:rPr lang="he-IL" dirty="0"/>
              <a:t>...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00801355-52FB-43C3-9C82-DB1135BC8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155" y="2132856"/>
            <a:ext cx="3363113" cy="2940744"/>
          </a:xfrm>
          <a:prstGeom prst="rect">
            <a:avLst/>
          </a:prstGeom>
        </p:spPr>
      </p:pic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D23BF434-38D6-4FA6-B66C-D1969D020509}"/>
              </a:ext>
            </a:extLst>
          </p:cNvPr>
          <p:cNvSpPr txBox="1"/>
          <p:nvPr/>
        </p:nvSpPr>
        <p:spPr>
          <a:xfrm>
            <a:off x="3563888" y="6308725"/>
            <a:ext cx="504056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>
                <a:solidFill>
                  <a:schemeClr val="bg1"/>
                </a:solidFill>
              </a:rPr>
              <a:t>מקור: העין השביעית, </a:t>
            </a:r>
            <a:r>
              <a:rPr lang="en-US" sz="1100" dirty="0">
                <a:hlinkClick r:id="rId3"/>
              </a:rPr>
              <a:t>https://www.the7eye.org.il/365866</a:t>
            </a:r>
            <a:endParaRPr lang="he-IL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43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0201BC70-0CB5-4FAE-AAF1-F4A18B700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3" cy="1570186"/>
          </a:xfrm>
        </p:spPr>
        <p:txBody>
          <a:bodyPr>
            <a:normAutofit fontScale="90000"/>
          </a:bodyPr>
          <a:lstStyle/>
          <a:p>
            <a:pPr algn="r"/>
            <a:r>
              <a:rPr lang="he-IL" dirty="0"/>
              <a:t>לעומת הסגירה הזמנית של בתי המשפט, יש מדינות בהן מענה לבקשות חופש מידע נדחה עד לסיום המשבר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D23BF434-38D6-4FA6-B66C-D1969D020509}"/>
              </a:ext>
            </a:extLst>
          </p:cNvPr>
          <p:cNvSpPr txBox="1"/>
          <p:nvPr/>
        </p:nvSpPr>
        <p:spPr>
          <a:xfrm>
            <a:off x="3563888" y="6308725"/>
            <a:ext cx="504056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>
                <a:solidFill>
                  <a:schemeClr val="bg1"/>
                </a:solidFill>
              </a:rPr>
              <a:t>מקור: </a:t>
            </a:r>
            <a:r>
              <a:rPr lang="en-US" sz="1100" dirty="0">
                <a:solidFill>
                  <a:schemeClr val="bg1"/>
                </a:solidFill>
                <a:hlinkClick r:id="rId2"/>
              </a:rPr>
              <a:t>Global Right to Information Rating – COVID-19 TRACKER</a:t>
            </a:r>
            <a:endParaRPr lang="he-IL" sz="1100" dirty="0">
              <a:solidFill>
                <a:schemeClr val="bg1"/>
              </a:solidFill>
            </a:endParaRPr>
          </a:p>
        </p:txBody>
      </p:sp>
      <p:pic>
        <p:nvPicPr>
          <p:cNvPr id="1138" name="תמונה 1137">
            <a:extLst>
              <a:ext uri="{FF2B5EF4-FFF2-40B4-BE49-F238E27FC236}">
                <a16:creationId xmlns:a16="http://schemas.microsoft.com/office/drawing/2014/main" id="{3CE01669-4AC1-4B0B-9266-9CBFC65A4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204864"/>
            <a:ext cx="6154251" cy="3323577"/>
          </a:xfrm>
          <a:prstGeom prst="rect">
            <a:avLst/>
          </a:prstGeom>
        </p:spPr>
      </p:pic>
      <p:sp>
        <p:nvSpPr>
          <p:cNvPr id="1142" name="תיבת טקסט 1141">
            <a:extLst>
              <a:ext uri="{FF2B5EF4-FFF2-40B4-BE49-F238E27FC236}">
                <a16:creationId xmlns:a16="http://schemas.microsoft.com/office/drawing/2014/main" id="{98CB06C5-5504-47C9-A7D6-4F395C972111}"/>
              </a:ext>
            </a:extLst>
          </p:cNvPr>
          <p:cNvSpPr txBox="1"/>
          <p:nvPr/>
        </p:nvSpPr>
        <p:spPr>
          <a:xfrm>
            <a:off x="6660232" y="2204864"/>
            <a:ext cx="187220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>
                <a:solidFill>
                  <a:schemeClr val="bg1"/>
                </a:solidFill>
              </a:rPr>
              <a:t>מקראה:</a:t>
            </a:r>
          </a:p>
          <a:p>
            <a:r>
              <a:rPr lang="he-IL" sz="1600" dirty="0">
                <a:solidFill>
                  <a:schemeClr val="bg1"/>
                </a:solidFill>
                <a:highlight>
                  <a:srgbClr val="00FF00"/>
                </a:highlight>
              </a:rPr>
              <a:t>פעילות כרגיל</a:t>
            </a:r>
          </a:p>
          <a:p>
            <a:r>
              <a:rPr lang="he-IL" sz="1600" dirty="0">
                <a:solidFill>
                  <a:schemeClr val="bg1"/>
                </a:solidFill>
                <a:highlight>
                  <a:srgbClr val="FF00FF"/>
                </a:highlight>
              </a:rPr>
              <a:t>צמצום פעילות</a:t>
            </a:r>
          </a:p>
          <a:p>
            <a:r>
              <a:rPr lang="he-IL" sz="1600" dirty="0">
                <a:solidFill>
                  <a:schemeClr val="bg1"/>
                </a:solidFill>
                <a:highlight>
                  <a:srgbClr val="4F81BD"/>
                </a:highlight>
              </a:rPr>
              <a:t>הארכת זמן מענה</a:t>
            </a:r>
          </a:p>
          <a:p>
            <a:r>
              <a:rPr lang="he-IL" sz="1600" dirty="0">
                <a:solidFill>
                  <a:schemeClr val="bg1"/>
                </a:solidFill>
                <a:highlight>
                  <a:srgbClr val="FFFF00"/>
                </a:highlight>
              </a:rPr>
              <a:t>דחיית מענה עד לסיום מצב החירום</a:t>
            </a:r>
          </a:p>
          <a:p>
            <a:r>
              <a:rPr lang="he-IL" sz="1600" dirty="0">
                <a:solidFill>
                  <a:schemeClr val="bg1"/>
                </a:solidFill>
                <a:highlight>
                  <a:srgbClr val="FF0000"/>
                </a:highlight>
              </a:rPr>
              <a:t>שינוי החוק לרעה</a:t>
            </a:r>
          </a:p>
        </p:txBody>
      </p:sp>
    </p:spTree>
    <p:extLst>
      <p:ext uri="{BB962C8B-B14F-4D97-AF65-F5344CB8AC3E}">
        <p14:creationId xmlns:p14="http://schemas.microsoft.com/office/powerpoint/2010/main" val="4213582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A03B32FB-589B-4747-B587-E88F972FE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7</a:t>
            </a:fld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92613B49-5361-447D-8753-F261E547B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772816"/>
            <a:ext cx="5990632" cy="3953002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C527642-77AA-4195-9AC8-B0E1707D8139}"/>
              </a:ext>
            </a:extLst>
          </p:cNvPr>
          <p:cNvSpPr txBox="1"/>
          <p:nvPr/>
        </p:nvSpPr>
        <p:spPr>
          <a:xfrm>
            <a:off x="3563888" y="6308725"/>
            <a:ext cx="504056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>
                <a:solidFill>
                  <a:schemeClr val="bg1"/>
                </a:solidFill>
              </a:rPr>
              <a:t>מקור: </a:t>
            </a:r>
            <a:r>
              <a:rPr lang="en-US" sz="1100" dirty="0">
                <a:solidFill>
                  <a:schemeClr val="bg1"/>
                </a:solidFill>
                <a:hlinkClick r:id="rId4"/>
              </a:rPr>
              <a:t>Global Right to Information Rating Map</a:t>
            </a:r>
            <a:endParaRPr lang="he-IL" sz="1100" dirty="0">
              <a:solidFill>
                <a:schemeClr val="bg1"/>
              </a:solidFill>
            </a:endParaRPr>
          </a:p>
        </p:txBody>
      </p:sp>
      <p:sp>
        <p:nvSpPr>
          <p:cNvPr id="9" name="כותרת 3">
            <a:extLst>
              <a:ext uri="{FF2B5EF4-FFF2-40B4-BE49-F238E27FC236}">
                <a16:creationId xmlns:a16="http://schemas.microsoft.com/office/drawing/2014/main" id="{37644634-62CD-4D4B-A385-CDEB50FCC405}"/>
              </a:ext>
            </a:extLst>
          </p:cNvPr>
          <p:cNvSpPr txBox="1">
            <a:spLocks/>
          </p:cNvSpPr>
          <p:nvPr/>
        </p:nvSpPr>
        <p:spPr>
          <a:xfrm>
            <a:off x="1115616" y="274638"/>
            <a:ext cx="7571183" cy="1570186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4000" dirty="0"/>
              <a:t>בהשוואה לדירוג של חופש המידע במדינות השונות, רוב שינויי המדיניות תאמו את היחס לחוק או הרעו את המצב, למעט אוסטרליה, ניגריה ואירלנד</a:t>
            </a: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346EAC0D-4DD3-4E2E-97D5-E105E6A73024}"/>
              </a:ext>
            </a:extLst>
          </p:cNvPr>
          <p:cNvGrpSpPr/>
          <p:nvPr/>
        </p:nvGrpSpPr>
        <p:grpSpPr>
          <a:xfrm>
            <a:off x="7366426" y="2780928"/>
            <a:ext cx="976885" cy="1871711"/>
            <a:chOff x="7187096" y="3191150"/>
            <a:chExt cx="976885" cy="1871711"/>
          </a:xfrm>
        </p:grpSpPr>
        <p:pic>
          <p:nvPicPr>
            <p:cNvPr id="11" name="תמונה 10">
              <a:extLst>
                <a:ext uri="{FF2B5EF4-FFF2-40B4-BE49-F238E27FC236}">
                  <a16:creationId xmlns:a16="http://schemas.microsoft.com/office/drawing/2014/main" id="{C8307A2E-B4F4-4B99-8658-A206306DEF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3475" t="50315" r="63972" b="46772"/>
            <a:stretch/>
          </p:blipFill>
          <p:spPr>
            <a:xfrm>
              <a:off x="7203874" y="4141134"/>
              <a:ext cx="960107" cy="360040"/>
            </a:xfrm>
            <a:prstGeom prst="rect">
              <a:avLst/>
            </a:prstGeom>
          </p:spPr>
        </p:pic>
        <p:pic>
          <p:nvPicPr>
            <p:cNvPr id="14" name="תמונה 13">
              <a:extLst>
                <a:ext uri="{FF2B5EF4-FFF2-40B4-BE49-F238E27FC236}">
                  <a16:creationId xmlns:a16="http://schemas.microsoft.com/office/drawing/2014/main" id="{38DD781A-DD21-455E-B33E-573191A22B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6081" t="59598" r="71739" b="37028"/>
            <a:stretch/>
          </p:blipFill>
          <p:spPr>
            <a:xfrm>
              <a:off x="7321365" y="3191150"/>
              <a:ext cx="779027" cy="396201"/>
            </a:xfrm>
            <a:prstGeom prst="rect">
              <a:avLst/>
            </a:prstGeom>
          </p:spPr>
        </p:pic>
        <p:pic>
          <p:nvPicPr>
            <p:cNvPr id="15" name="תמונה 14">
              <a:extLst>
                <a:ext uri="{FF2B5EF4-FFF2-40B4-BE49-F238E27FC236}">
                  <a16:creationId xmlns:a16="http://schemas.microsoft.com/office/drawing/2014/main" id="{8A46F6B1-AEAE-4F15-BE6C-2B5D8FB682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084" t="78447" r="58368" b="17815"/>
            <a:stretch/>
          </p:blipFill>
          <p:spPr>
            <a:xfrm>
              <a:off x="7187096" y="3657536"/>
              <a:ext cx="896518" cy="432242"/>
            </a:xfrm>
            <a:prstGeom prst="rect">
              <a:avLst/>
            </a:prstGeom>
          </p:spPr>
        </p:pic>
        <p:pic>
          <p:nvPicPr>
            <p:cNvPr id="16" name="תמונה 15">
              <a:extLst>
                <a:ext uri="{FF2B5EF4-FFF2-40B4-BE49-F238E27FC236}">
                  <a16:creationId xmlns:a16="http://schemas.microsoft.com/office/drawing/2014/main" id="{7491787D-3BB9-4BB0-9C42-D8084EE54C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2345" t="64796" r="65591" b="31015"/>
            <a:stretch/>
          </p:blipFill>
          <p:spPr>
            <a:xfrm>
              <a:off x="7395680" y="4552530"/>
              <a:ext cx="765497" cy="510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149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A03B32FB-589B-4747-B587-E88F972FE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8</a:t>
            </a:fld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92613B49-5361-447D-8753-F261E547B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772816"/>
            <a:ext cx="5990632" cy="3953002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C527642-77AA-4195-9AC8-B0E1707D8139}"/>
              </a:ext>
            </a:extLst>
          </p:cNvPr>
          <p:cNvSpPr txBox="1"/>
          <p:nvPr/>
        </p:nvSpPr>
        <p:spPr>
          <a:xfrm>
            <a:off x="3563888" y="6308725"/>
            <a:ext cx="504056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>
                <a:solidFill>
                  <a:schemeClr val="bg1"/>
                </a:solidFill>
              </a:rPr>
              <a:t>מקור: </a:t>
            </a:r>
            <a:r>
              <a:rPr lang="en-US" sz="1100" dirty="0">
                <a:solidFill>
                  <a:schemeClr val="bg1"/>
                </a:solidFill>
                <a:hlinkClick r:id="rId4"/>
              </a:rPr>
              <a:t>Global Right to Information Rating Map</a:t>
            </a:r>
            <a:endParaRPr lang="he-IL" sz="1100" dirty="0">
              <a:solidFill>
                <a:schemeClr val="bg1"/>
              </a:solidFill>
            </a:endParaRPr>
          </a:p>
        </p:txBody>
      </p:sp>
      <p:sp>
        <p:nvSpPr>
          <p:cNvPr id="9" name="כותרת 3">
            <a:extLst>
              <a:ext uri="{FF2B5EF4-FFF2-40B4-BE49-F238E27FC236}">
                <a16:creationId xmlns:a16="http://schemas.microsoft.com/office/drawing/2014/main" id="{37644634-62CD-4D4B-A385-CDEB50FCC405}"/>
              </a:ext>
            </a:extLst>
          </p:cNvPr>
          <p:cNvSpPr txBox="1">
            <a:spLocks/>
          </p:cNvSpPr>
          <p:nvPr/>
        </p:nvSpPr>
        <p:spPr>
          <a:xfrm>
            <a:off x="1115616" y="274638"/>
            <a:ext cx="7571183" cy="1570186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4000" dirty="0"/>
              <a:t>בהשוואה לדירוג של חופש המידע במדינות השונות, רוב שינויי המדיניות תאמו את היחס לחוק או הרעו את המצב, למעט אוסטרליה, ניגריה ואירלנד</a:t>
            </a:r>
          </a:p>
        </p:txBody>
      </p:sp>
      <p:pic>
        <p:nvPicPr>
          <p:cNvPr id="7170" name="Picture 2" descr="Services | NTI Construction">
            <a:extLst>
              <a:ext uri="{FF2B5EF4-FFF2-40B4-BE49-F238E27FC236}">
                <a16:creationId xmlns:a16="http://schemas.microsoft.com/office/drawing/2014/main" id="{1EE6E3C2-6E5A-404D-9EE9-250122B65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47675"/>
            <a:ext cx="350168" cy="31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ervices | NTI Construction">
            <a:extLst>
              <a:ext uri="{FF2B5EF4-FFF2-40B4-BE49-F238E27FC236}">
                <a16:creationId xmlns:a16="http://schemas.microsoft.com/office/drawing/2014/main" id="{82EFC98F-4087-48B8-AF44-57B2339D1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38" y="3993853"/>
            <a:ext cx="216621" cy="19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ervices | NTI Construction">
            <a:extLst>
              <a:ext uri="{FF2B5EF4-FFF2-40B4-BE49-F238E27FC236}">
                <a16:creationId xmlns:a16="http://schemas.microsoft.com/office/drawing/2014/main" id="{29015779-3FDA-4078-B43E-90632F19F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69057"/>
            <a:ext cx="132691" cy="11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dblock, block, halt, hand, red, sign, stop icon">
            <a:extLst>
              <a:ext uri="{FF2B5EF4-FFF2-40B4-BE49-F238E27FC236}">
                <a16:creationId xmlns:a16="http://schemas.microsoft.com/office/drawing/2014/main" id="{CA4C21A8-39CB-4638-AE85-1227521BF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158" y="3924516"/>
            <a:ext cx="206152" cy="2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Adblock, block, halt, hand, red, sign, stop icon">
            <a:extLst>
              <a:ext uri="{FF2B5EF4-FFF2-40B4-BE49-F238E27FC236}">
                <a16:creationId xmlns:a16="http://schemas.microsoft.com/office/drawing/2014/main" id="{EDC6DAF1-F4B4-4973-B7D5-BE6A3D49D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52843"/>
            <a:ext cx="248309" cy="24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dblock, block, halt, hand, red, sign, stop icon">
            <a:extLst>
              <a:ext uri="{FF2B5EF4-FFF2-40B4-BE49-F238E27FC236}">
                <a16:creationId xmlns:a16="http://schemas.microsoft.com/office/drawing/2014/main" id="{82A792CF-C97B-451E-8C35-52D92AD9D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245" y="4242708"/>
            <a:ext cx="231285" cy="23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Adblock, block, halt, hand, red, sign, stop icon">
            <a:extLst>
              <a:ext uri="{FF2B5EF4-FFF2-40B4-BE49-F238E27FC236}">
                <a16:creationId xmlns:a16="http://schemas.microsoft.com/office/drawing/2014/main" id="{85719ACB-D5BC-4521-AF4C-891C39B8F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34" y="3354563"/>
            <a:ext cx="148873" cy="1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Adblock, block, halt, hand, red, sign, stop icon">
            <a:extLst>
              <a:ext uri="{FF2B5EF4-FFF2-40B4-BE49-F238E27FC236}">
                <a16:creationId xmlns:a16="http://schemas.microsoft.com/office/drawing/2014/main" id="{057FD1D2-A81F-4966-B611-EBDEE5DD5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34" y="3506963"/>
            <a:ext cx="148873" cy="1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Adblock, block, halt, hand, red, sign, stop icon">
            <a:extLst>
              <a:ext uri="{FF2B5EF4-FFF2-40B4-BE49-F238E27FC236}">
                <a16:creationId xmlns:a16="http://schemas.microsoft.com/office/drawing/2014/main" id="{CE30FD02-A9DF-4D19-B52E-AD4E6143B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204" y="3942078"/>
            <a:ext cx="148873" cy="1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6">
            <a:extLst>
              <a:ext uri="{FF2B5EF4-FFF2-40B4-BE49-F238E27FC236}">
                <a16:creationId xmlns:a16="http://schemas.microsoft.com/office/drawing/2014/main" id="{3F36CA7C-34A2-49C7-8B7A-062CAE9502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7178" name="Picture 10" descr="Slow Down Signs for Sale – In Stock &amp; Ready to Ship">
            <a:extLst>
              <a:ext uri="{FF2B5EF4-FFF2-40B4-BE49-F238E27FC236}">
                <a16:creationId xmlns:a16="http://schemas.microsoft.com/office/drawing/2014/main" id="{FD19184A-64C4-453C-86FB-2E8736E24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35738"/>
            <a:ext cx="287710" cy="28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Slow Down Signs for Sale – In Stock &amp; Ready to Ship">
            <a:extLst>
              <a:ext uri="{FF2B5EF4-FFF2-40B4-BE49-F238E27FC236}">
                <a16:creationId xmlns:a16="http://schemas.microsoft.com/office/drawing/2014/main" id="{DF9BF9EB-F8E6-430B-8B5A-340C50A86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412" y="3789064"/>
            <a:ext cx="287710" cy="28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Slow Down Signs for Sale – In Stock &amp; Ready to Ship">
            <a:extLst>
              <a:ext uri="{FF2B5EF4-FFF2-40B4-BE49-F238E27FC236}">
                <a16:creationId xmlns:a16="http://schemas.microsoft.com/office/drawing/2014/main" id="{0CA099B3-ECBD-4CEB-B36D-16828F3AB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13" y="3982528"/>
            <a:ext cx="287710" cy="28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Slow Down Signs for Sale – In Stock &amp; Ready to Ship">
            <a:extLst>
              <a:ext uri="{FF2B5EF4-FFF2-40B4-BE49-F238E27FC236}">
                <a16:creationId xmlns:a16="http://schemas.microsoft.com/office/drawing/2014/main" id="{D737A60B-5B92-45FC-820F-639D6DE3C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43" y="3247873"/>
            <a:ext cx="190258" cy="19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Slow Down Signs for Sale – In Stock &amp; Ready to Ship">
            <a:extLst>
              <a:ext uri="{FF2B5EF4-FFF2-40B4-BE49-F238E27FC236}">
                <a16:creationId xmlns:a16="http://schemas.microsoft.com/office/drawing/2014/main" id="{83DC1E4B-36C7-4343-8885-56C58DDB1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302" y="3351721"/>
            <a:ext cx="190258" cy="19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Speed Limits - Breaking News English Lesson - ESL">
            <a:extLst>
              <a:ext uri="{FF2B5EF4-FFF2-40B4-BE49-F238E27FC236}">
                <a16:creationId xmlns:a16="http://schemas.microsoft.com/office/drawing/2014/main" id="{4E00780E-BDE0-4165-98D1-40B132B4A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844" y="3755939"/>
            <a:ext cx="223759" cy="2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2" descr="Speed Limits - Breaking News English Lesson - ESL">
            <a:extLst>
              <a:ext uri="{FF2B5EF4-FFF2-40B4-BE49-F238E27FC236}">
                <a16:creationId xmlns:a16="http://schemas.microsoft.com/office/drawing/2014/main" id="{DDB6EC06-C3B1-48A0-8C02-E205B79A9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314" y="4027592"/>
            <a:ext cx="223759" cy="2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Slow Down Signs for Sale – In Stock &amp; Ready to Ship">
            <a:extLst>
              <a:ext uri="{FF2B5EF4-FFF2-40B4-BE49-F238E27FC236}">
                <a16:creationId xmlns:a16="http://schemas.microsoft.com/office/drawing/2014/main" id="{7FA4FD31-0686-45A0-84C4-A61A95DFC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478" y="3481868"/>
            <a:ext cx="190258" cy="19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Services | NTI Construction">
            <a:extLst>
              <a:ext uri="{FF2B5EF4-FFF2-40B4-BE49-F238E27FC236}">
                <a16:creationId xmlns:a16="http://schemas.microsoft.com/office/drawing/2014/main" id="{6D62EA54-5F2B-4F75-B32D-952B15FC4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509" y="2345949"/>
            <a:ext cx="489571" cy="43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" descr="Speed Limits - Breaking News English Lesson - ESL">
            <a:extLst>
              <a:ext uri="{FF2B5EF4-FFF2-40B4-BE49-F238E27FC236}">
                <a16:creationId xmlns:a16="http://schemas.microsoft.com/office/drawing/2014/main" id="{5C416E26-1AF0-4723-9688-752790FDD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264" y="2957039"/>
            <a:ext cx="389307" cy="48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Slow Down Signs for Sale – In Stock &amp; Ready to Ship">
            <a:extLst>
              <a:ext uri="{FF2B5EF4-FFF2-40B4-BE49-F238E27FC236}">
                <a16:creationId xmlns:a16="http://schemas.microsoft.com/office/drawing/2014/main" id="{1457EF42-E64E-4D98-9281-14F72C988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508" y="3803891"/>
            <a:ext cx="438817" cy="43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Adblock, block, halt, hand, red, sign, stop icon">
            <a:extLst>
              <a:ext uri="{FF2B5EF4-FFF2-40B4-BE49-F238E27FC236}">
                <a16:creationId xmlns:a16="http://schemas.microsoft.com/office/drawing/2014/main" id="{AAED642C-4ED0-4299-9976-8AA3E3F4C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924" y="4761595"/>
            <a:ext cx="402401" cy="40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מלבן 20">
            <a:extLst>
              <a:ext uri="{FF2B5EF4-FFF2-40B4-BE49-F238E27FC236}">
                <a16:creationId xmlns:a16="http://schemas.microsoft.com/office/drawing/2014/main" id="{1468DE18-FD8E-4248-9696-D1E86CE2FC94}"/>
              </a:ext>
            </a:extLst>
          </p:cNvPr>
          <p:cNvSpPr/>
          <p:nvPr/>
        </p:nvSpPr>
        <p:spPr>
          <a:xfrm>
            <a:off x="7751495" y="2307785"/>
            <a:ext cx="13360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פעילות כרגיל</a:t>
            </a:r>
          </a:p>
          <a:p>
            <a:br>
              <a:rPr lang="en-US" dirty="0">
                <a:solidFill>
                  <a:schemeClr val="bg1"/>
                </a:solidFill>
              </a:rPr>
            </a:br>
            <a:r>
              <a:rPr lang="he-IL" dirty="0">
                <a:solidFill>
                  <a:schemeClr val="bg1"/>
                </a:solidFill>
              </a:rPr>
              <a:t>צמצום פעילות</a:t>
            </a:r>
          </a:p>
          <a:p>
            <a:br>
              <a:rPr lang="en-US" dirty="0">
                <a:solidFill>
                  <a:schemeClr val="bg1"/>
                </a:solidFill>
              </a:rPr>
            </a:br>
            <a:r>
              <a:rPr lang="he-IL" dirty="0">
                <a:solidFill>
                  <a:schemeClr val="bg1"/>
                </a:solidFill>
              </a:rPr>
              <a:t>הארכת זמן מענה</a:t>
            </a:r>
          </a:p>
          <a:p>
            <a:br>
              <a:rPr lang="en-US" dirty="0">
                <a:solidFill>
                  <a:schemeClr val="bg1"/>
                </a:solidFill>
              </a:rPr>
            </a:br>
            <a:r>
              <a:rPr lang="he-IL" dirty="0">
                <a:solidFill>
                  <a:schemeClr val="bg1"/>
                </a:solidFill>
              </a:rPr>
              <a:t>דחיית מענה עד לסיום מצב החירום</a:t>
            </a:r>
          </a:p>
        </p:txBody>
      </p:sp>
      <p:pic>
        <p:nvPicPr>
          <p:cNvPr id="29" name="Picture 4" descr="Adblock, block, halt, hand, red, sign, stop icon">
            <a:extLst>
              <a:ext uri="{FF2B5EF4-FFF2-40B4-BE49-F238E27FC236}">
                <a16:creationId xmlns:a16="http://schemas.microsoft.com/office/drawing/2014/main" id="{55AE1D31-BE0F-453B-9734-91833EF54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398" y="3383830"/>
            <a:ext cx="148873" cy="1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704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A03B32FB-589B-4747-B587-E88F972FE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2EE-2FA3-44F0-842F-EDF7409C81B3}" type="slidenum">
              <a:rPr lang="he-IL" smtClean="0"/>
              <a:t>9</a:t>
            </a:fld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92613B49-5361-447D-8753-F261E547B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772816"/>
            <a:ext cx="5990632" cy="3953002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C527642-77AA-4195-9AC8-B0E1707D8139}"/>
              </a:ext>
            </a:extLst>
          </p:cNvPr>
          <p:cNvSpPr txBox="1"/>
          <p:nvPr/>
        </p:nvSpPr>
        <p:spPr>
          <a:xfrm>
            <a:off x="3563888" y="6308725"/>
            <a:ext cx="504056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>
                <a:solidFill>
                  <a:schemeClr val="bg1"/>
                </a:solidFill>
              </a:rPr>
              <a:t>מקור: </a:t>
            </a:r>
            <a:r>
              <a:rPr lang="en-US" sz="1100" dirty="0">
                <a:solidFill>
                  <a:schemeClr val="bg1"/>
                </a:solidFill>
                <a:hlinkClick r:id="rId4"/>
              </a:rPr>
              <a:t>Global Right to Information Rating Map</a:t>
            </a:r>
            <a:endParaRPr lang="he-IL" sz="1100" dirty="0">
              <a:solidFill>
                <a:schemeClr val="bg1"/>
              </a:solidFill>
            </a:endParaRPr>
          </a:p>
        </p:txBody>
      </p:sp>
      <p:sp>
        <p:nvSpPr>
          <p:cNvPr id="9" name="כותרת 3">
            <a:extLst>
              <a:ext uri="{FF2B5EF4-FFF2-40B4-BE49-F238E27FC236}">
                <a16:creationId xmlns:a16="http://schemas.microsoft.com/office/drawing/2014/main" id="{37644634-62CD-4D4B-A385-CDEB50FCC405}"/>
              </a:ext>
            </a:extLst>
          </p:cNvPr>
          <p:cNvSpPr txBox="1">
            <a:spLocks/>
          </p:cNvSpPr>
          <p:nvPr/>
        </p:nvSpPr>
        <p:spPr>
          <a:xfrm>
            <a:off x="1115616" y="274638"/>
            <a:ext cx="7571183" cy="157018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4000" dirty="0"/>
              <a:t>אפשר לראות שבזמן שגרה חופש המידע וזרימת מידע לציבור אינה בריאה ברמה עולמית</a:t>
            </a: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346EAC0D-4DD3-4E2E-97D5-E105E6A73024}"/>
              </a:ext>
            </a:extLst>
          </p:cNvPr>
          <p:cNvGrpSpPr/>
          <p:nvPr/>
        </p:nvGrpSpPr>
        <p:grpSpPr>
          <a:xfrm>
            <a:off x="7366426" y="2780928"/>
            <a:ext cx="976885" cy="1871711"/>
            <a:chOff x="7187096" y="3191150"/>
            <a:chExt cx="976885" cy="1871711"/>
          </a:xfrm>
        </p:grpSpPr>
        <p:pic>
          <p:nvPicPr>
            <p:cNvPr id="11" name="תמונה 10">
              <a:extLst>
                <a:ext uri="{FF2B5EF4-FFF2-40B4-BE49-F238E27FC236}">
                  <a16:creationId xmlns:a16="http://schemas.microsoft.com/office/drawing/2014/main" id="{C8307A2E-B4F4-4B99-8658-A206306DEF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3475" t="50315" r="63972" b="46772"/>
            <a:stretch/>
          </p:blipFill>
          <p:spPr>
            <a:xfrm>
              <a:off x="7203874" y="4141134"/>
              <a:ext cx="960107" cy="360040"/>
            </a:xfrm>
            <a:prstGeom prst="rect">
              <a:avLst/>
            </a:prstGeom>
          </p:spPr>
        </p:pic>
        <p:pic>
          <p:nvPicPr>
            <p:cNvPr id="14" name="תמונה 13">
              <a:extLst>
                <a:ext uri="{FF2B5EF4-FFF2-40B4-BE49-F238E27FC236}">
                  <a16:creationId xmlns:a16="http://schemas.microsoft.com/office/drawing/2014/main" id="{38DD781A-DD21-455E-B33E-573191A22B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6081" t="59598" r="71739" b="37028"/>
            <a:stretch/>
          </p:blipFill>
          <p:spPr>
            <a:xfrm>
              <a:off x="7321365" y="3191150"/>
              <a:ext cx="779027" cy="396201"/>
            </a:xfrm>
            <a:prstGeom prst="rect">
              <a:avLst/>
            </a:prstGeom>
          </p:spPr>
        </p:pic>
        <p:pic>
          <p:nvPicPr>
            <p:cNvPr id="15" name="תמונה 14">
              <a:extLst>
                <a:ext uri="{FF2B5EF4-FFF2-40B4-BE49-F238E27FC236}">
                  <a16:creationId xmlns:a16="http://schemas.microsoft.com/office/drawing/2014/main" id="{8A46F6B1-AEAE-4F15-BE6C-2B5D8FB682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084" t="78447" r="58368" b="17815"/>
            <a:stretch/>
          </p:blipFill>
          <p:spPr>
            <a:xfrm>
              <a:off x="7187096" y="3657536"/>
              <a:ext cx="896518" cy="432242"/>
            </a:xfrm>
            <a:prstGeom prst="rect">
              <a:avLst/>
            </a:prstGeom>
          </p:spPr>
        </p:pic>
        <p:pic>
          <p:nvPicPr>
            <p:cNvPr id="16" name="תמונה 15">
              <a:extLst>
                <a:ext uri="{FF2B5EF4-FFF2-40B4-BE49-F238E27FC236}">
                  <a16:creationId xmlns:a16="http://schemas.microsoft.com/office/drawing/2014/main" id="{7491787D-3BB9-4BB0-9C42-D8084EE54C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2345" t="64796" r="65591" b="31015"/>
            <a:stretch/>
          </p:blipFill>
          <p:spPr>
            <a:xfrm>
              <a:off x="7395680" y="4552530"/>
              <a:ext cx="765497" cy="510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440669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2908</TotalTime>
  <Words>850</Words>
  <Application>Microsoft Office PowerPoint</Application>
  <PresentationFormat>‫הצגה על המסך (4:3)</PresentationFormat>
  <Paragraphs>120</Paragraphs>
  <Slides>24</Slides>
  <Notes>19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28" baseType="lpstr">
      <vt:lpstr>Arial</vt:lpstr>
      <vt:lpstr>Calibri</vt:lpstr>
      <vt:lpstr>Georgia</vt:lpstr>
      <vt:lpstr>ערכת נושא Office</vt:lpstr>
      <vt:lpstr>מצגת של PowerPoint‏</vt:lpstr>
      <vt:lpstr>האם חוק חופש המידע נדבק בקורונה?</vt:lpstr>
      <vt:lpstr>אודות</vt:lpstr>
      <vt:lpstr>במצב חירום ובהעדר כ"א, חוק חופש המידע בישראל נדחק הצידה וזכות לפנות לערכאות צומצמה בגלל סגירה זמנית של בתי המשפט</vt:lpstr>
      <vt:lpstr>אבל לא רק בישראל צומצמה זכות לפנות לערכאות בגלל סגירת בתי המשפט</vt:lpstr>
      <vt:lpstr>לעומת הסגירה הזמנית של בתי המשפט, יש מדינות בהן מענה לבקשות חופש מידע נדחה עד לסיום המשבר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היעדר שקיפות פוגע באמון הציבור – אבל היו רשויות / מדינות שבעת משבר הקורונה שיפרו את העברת המידע לציבור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נירית בלייר</dc:creator>
  <cp:lastModifiedBy>רחלי חולתא אדרי</cp:lastModifiedBy>
  <cp:revision>104</cp:revision>
  <dcterms:created xsi:type="dcterms:W3CDTF">2016-09-20T07:30:00Z</dcterms:created>
  <dcterms:modified xsi:type="dcterms:W3CDTF">2020-05-19T10:02:37Z</dcterms:modified>
</cp:coreProperties>
</file>